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4" r:id="rId2"/>
  </p:sldMasterIdLst>
  <p:notesMasterIdLst>
    <p:notesMasterId r:id="rId25"/>
  </p:notesMasterIdLst>
  <p:handoutMasterIdLst>
    <p:handoutMasterId r:id="rId26"/>
  </p:handoutMasterIdLst>
  <p:sldIdLst>
    <p:sldId id="280" r:id="rId3"/>
    <p:sldId id="281" r:id="rId4"/>
    <p:sldId id="257" r:id="rId5"/>
    <p:sldId id="349" r:id="rId6"/>
    <p:sldId id="258" r:id="rId7"/>
    <p:sldId id="350" r:id="rId8"/>
    <p:sldId id="361" r:id="rId9"/>
    <p:sldId id="259" r:id="rId10"/>
    <p:sldId id="362" r:id="rId11"/>
    <p:sldId id="260" r:id="rId12"/>
    <p:sldId id="262" r:id="rId13"/>
    <p:sldId id="396" r:id="rId14"/>
    <p:sldId id="389" r:id="rId15"/>
    <p:sldId id="390" r:id="rId16"/>
    <p:sldId id="391" r:id="rId17"/>
    <p:sldId id="392" r:id="rId18"/>
    <p:sldId id="393" r:id="rId19"/>
    <p:sldId id="394" r:id="rId20"/>
    <p:sldId id="363" r:id="rId21"/>
    <p:sldId id="364" r:id="rId22"/>
    <p:sldId id="39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84"/>
    <a:srgbClr val="063D5F"/>
    <a:srgbClr val="495961"/>
    <a:srgbClr val="8D3970"/>
    <a:srgbClr val="662953"/>
    <a:srgbClr val="F9FBFF"/>
    <a:srgbClr val="CA287A"/>
    <a:srgbClr val="DE2B32"/>
    <a:srgbClr val="4AAD87"/>
    <a:srgbClr val="AAC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p:restoredTop sz="96327"/>
  </p:normalViewPr>
  <p:slideViewPr>
    <p:cSldViewPr>
      <p:cViewPr varScale="1">
        <p:scale>
          <a:sx n="67" d="100"/>
          <a:sy n="67" d="100"/>
        </p:scale>
        <p:origin x="132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454761-1460-C44E-8EE9-132392DCD1C4}" type="datetimeFigureOut">
              <a:rPr lang="en-US" smtClean="0"/>
              <a:t>11/10/2021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A82BE9-307A-AB49-B561-9E71E3CE8979}" type="slidenum">
              <a:rPr lang="en-US" smtClean="0"/>
              <a:t>‹#›</a:t>
            </a:fld>
            <a:endParaRPr lang="en-US"/>
          </a:p>
        </p:txBody>
      </p:sp>
    </p:spTree>
    <p:extLst>
      <p:ext uri="{BB962C8B-B14F-4D97-AF65-F5344CB8AC3E}">
        <p14:creationId xmlns:p14="http://schemas.microsoft.com/office/powerpoint/2010/main" val="206512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3D421-3143-47CA-ACA9-5443A0940D94}" type="datetimeFigureOut">
              <a:rPr lang="en-GB" smtClean="0"/>
              <a:t>10/11/2021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A50D6-6132-4FF4-AFC5-01B946DDB4AB}" type="slidenum">
              <a:rPr lang="en-GB" smtClean="0"/>
              <a:t>‹#›</a:t>
            </a:fld>
            <a:endParaRPr lang="en-GB"/>
          </a:p>
        </p:txBody>
      </p:sp>
    </p:spTree>
    <p:extLst>
      <p:ext uri="{BB962C8B-B14F-4D97-AF65-F5344CB8AC3E}">
        <p14:creationId xmlns:p14="http://schemas.microsoft.com/office/powerpoint/2010/main" val="50769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FA50D6-6132-4FF4-AFC5-01B946DDB4AB}" type="slidenum">
              <a:rPr lang="en-GB" smtClean="0"/>
              <a:t>1</a:t>
            </a:fld>
            <a:endParaRPr lang="en-GB"/>
          </a:p>
        </p:txBody>
      </p:sp>
    </p:spTree>
    <p:extLst>
      <p:ext uri="{BB962C8B-B14F-4D97-AF65-F5344CB8AC3E}">
        <p14:creationId xmlns:p14="http://schemas.microsoft.com/office/powerpoint/2010/main" val="2112294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was 151 PCPs in </a:t>
            </a:r>
            <a:r>
              <a:rPr lang="en-US" dirty="0" err="1"/>
              <a:t>ActMed</a:t>
            </a:r>
            <a:endParaRPr lang="en-US" dirty="0"/>
          </a:p>
        </p:txBody>
      </p:sp>
      <p:sp>
        <p:nvSpPr>
          <p:cNvPr id="4" name="Slide Number Placeholder 3"/>
          <p:cNvSpPr>
            <a:spLocks noGrp="1"/>
          </p:cNvSpPr>
          <p:nvPr>
            <p:ph type="sldNum" sz="quarter" idx="5"/>
          </p:nvPr>
        </p:nvSpPr>
        <p:spPr/>
        <p:txBody>
          <a:bodyPr/>
          <a:lstStyle/>
          <a:p>
            <a:fld id="{BD821607-9545-7C41-A5B0-FEC56645D521}" type="slidenum">
              <a:rPr lang="en-US" smtClean="0"/>
              <a:t>10</a:t>
            </a:fld>
            <a:endParaRPr lang="en-US"/>
          </a:p>
        </p:txBody>
      </p:sp>
    </p:spTree>
    <p:extLst>
      <p:ext uri="{BB962C8B-B14F-4D97-AF65-F5344CB8AC3E}">
        <p14:creationId xmlns:p14="http://schemas.microsoft.com/office/powerpoint/2010/main" val="1922832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studies in our systematic review on experiences of and outcomes of access to pall care medicines services.</a:t>
            </a:r>
          </a:p>
          <a:p>
            <a:r>
              <a:rPr lang="en-US" dirty="0"/>
              <a:t>For example, this one: Two hospices compared, one using HEKs, one not, OOH calls evaluated over a 2 week period, and data collected on nurses’ opinions.</a:t>
            </a:r>
          </a:p>
          <a:p>
            <a:r>
              <a:rPr lang="en-US" dirty="0"/>
              <a:t>Costs were calculated based on costs for nurse and pharmacist unscheduled visits and the cost of the kit.</a:t>
            </a:r>
          </a:p>
          <a:p>
            <a:endParaRPr lang="en-US" dirty="0"/>
          </a:p>
          <a:p>
            <a:r>
              <a:rPr lang="en-US" dirty="0"/>
              <a:t>Although not the focus of this presentation, in the case of just-in-case boxes, Bowers et al also caution against ‘routine’, less thoughtful just-in-case prescribing, without specialized, individualized assessment.</a:t>
            </a:r>
          </a:p>
        </p:txBody>
      </p:sp>
      <p:sp>
        <p:nvSpPr>
          <p:cNvPr id="4" name="Slide Number Placeholder 3"/>
          <p:cNvSpPr>
            <a:spLocks noGrp="1"/>
          </p:cNvSpPr>
          <p:nvPr>
            <p:ph type="sldNum" sz="quarter" idx="5"/>
          </p:nvPr>
        </p:nvSpPr>
        <p:spPr/>
        <p:txBody>
          <a:bodyPr/>
          <a:lstStyle/>
          <a:p>
            <a:fld id="{2400E776-1785-8544-AF3A-048074E5CAC2}" type="slidenum">
              <a:rPr lang="en-US" smtClean="0"/>
              <a:t>13</a:t>
            </a:fld>
            <a:endParaRPr lang="en-US"/>
          </a:p>
        </p:txBody>
      </p:sp>
    </p:spTree>
    <p:extLst>
      <p:ext uri="{BB962C8B-B14F-4D97-AF65-F5344CB8AC3E}">
        <p14:creationId xmlns:p14="http://schemas.microsoft.com/office/powerpoint/2010/main" val="2436773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van </a:t>
            </a:r>
            <a:r>
              <a:rPr lang="en-US" dirty="0" err="1"/>
              <a:t>Dongen</a:t>
            </a:r>
            <a:r>
              <a:rPr lang="en-US" dirty="0"/>
              <a:t> et al (2021) systematic review of studies of pts with advanced cancer, their self-management strategies, experiences and personal characteristics.  As well as attitudes of relatives and HCPs. 31 studies included.</a:t>
            </a:r>
          </a:p>
          <a:p>
            <a:r>
              <a:rPr lang="en-US" dirty="0"/>
              <a:t>Bowers et al (2020) writing in the wake of the pandemic when </a:t>
            </a:r>
            <a:r>
              <a:rPr lang="en-US" dirty="0" err="1"/>
              <a:t>carers</a:t>
            </a:r>
            <a:r>
              <a:rPr lang="en-US" dirty="0"/>
              <a:t> were often in a position of needing to self-administer due to increase in home deaths and lack of home visiting by HCPs.</a:t>
            </a:r>
          </a:p>
        </p:txBody>
      </p:sp>
      <p:sp>
        <p:nvSpPr>
          <p:cNvPr id="4" name="Slide Number Placeholder 3"/>
          <p:cNvSpPr>
            <a:spLocks noGrp="1"/>
          </p:cNvSpPr>
          <p:nvPr>
            <p:ph type="sldNum" sz="quarter" idx="5"/>
          </p:nvPr>
        </p:nvSpPr>
        <p:spPr/>
        <p:txBody>
          <a:bodyPr/>
          <a:lstStyle/>
          <a:p>
            <a:fld id="{BD821607-9545-7C41-A5B0-FEC56645D521}" type="slidenum">
              <a:rPr lang="en-US" smtClean="0"/>
              <a:t>17</a:t>
            </a:fld>
            <a:endParaRPr lang="en-US"/>
          </a:p>
        </p:txBody>
      </p:sp>
    </p:spTree>
    <p:extLst>
      <p:ext uri="{BB962C8B-B14F-4D97-AF65-F5344CB8AC3E}">
        <p14:creationId xmlns:p14="http://schemas.microsoft.com/office/powerpoint/2010/main" val="2375172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research, changes that were forced through in the face of urgent needs during the pandemic offer points of learning and potential models of good practice in community medicines access going forward.</a:t>
            </a:r>
          </a:p>
          <a:p>
            <a:r>
              <a:rPr lang="en-GB" dirty="0"/>
              <a:t>The circumstances created by the pandemic in managing end-of-life care in the home - at scale - accelerated long-called for innovations in medicines access-related practices. </a:t>
            </a:r>
          </a:p>
          <a:p>
            <a:endParaRPr lang="en-GB" dirty="0"/>
          </a:p>
          <a:p>
            <a:r>
              <a:rPr lang="en-GB" dirty="0"/>
              <a:t>In Wales, palliative medicines community hubs with minimum delivery times for medicines couriered to patients’ homes were implemented</a:t>
            </a:r>
          </a:p>
          <a:p>
            <a:r>
              <a:rPr lang="en-GB" dirty="0"/>
              <a:t>NHS England and NHS Improvement’s Nursing and Midwifery COVID-19 Catalogue of Change documents a case study of Rotherham community nurses being enabled to use the Electronic Prescribing System in response to the pandemic;</a:t>
            </a:r>
          </a:p>
          <a:p>
            <a:r>
              <a:rPr lang="en-GB" dirty="0"/>
              <a:t>and in Hampshire and Isle of Wight, Standard Operating Procedures were set up to enable nurses and paramedics to administer palliative medicines in patients’ homes. </a:t>
            </a:r>
          </a:p>
          <a:p>
            <a:endParaRPr lang="en-GB" dirty="0"/>
          </a:p>
          <a:p>
            <a:endParaRPr lang="en-US" dirty="0"/>
          </a:p>
        </p:txBody>
      </p:sp>
      <p:sp>
        <p:nvSpPr>
          <p:cNvPr id="4" name="Slide Number Placeholder 3"/>
          <p:cNvSpPr>
            <a:spLocks noGrp="1"/>
          </p:cNvSpPr>
          <p:nvPr>
            <p:ph type="sldNum" sz="quarter" idx="5"/>
          </p:nvPr>
        </p:nvSpPr>
        <p:spPr/>
        <p:txBody>
          <a:bodyPr/>
          <a:lstStyle/>
          <a:p>
            <a:fld id="{BD821607-9545-7C41-A5B0-FEC56645D521}" type="slidenum">
              <a:rPr lang="en-US" smtClean="0"/>
              <a:t>19</a:t>
            </a:fld>
            <a:endParaRPr lang="en-US"/>
          </a:p>
        </p:txBody>
      </p:sp>
    </p:spTree>
    <p:extLst>
      <p:ext uri="{BB962C8B-B14F-4D97-AF65-F5344CB8AC3E}">
        <p14:creationId xmlns:p14="http://schemas.microsoft.com/office/powerpoint/2010/main" val="957818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FA50D6-6132-4FF4-AFC5-01B946DDB4AB}" type="slidenum">
              <a:rPr lang="en-GB" smtClean="0"/>
              <a:t>22</a:t>
            </a:fld>
            <a:endParaRPr lang="en-GB"/>
          </a:p>
        </p:txBody>
      </p:sp>
    </p:spTree>
    <p:extLst>
      <p:ext uri="{BB962C8B-B14F-4D97-AF65-F5344CB8AC3E}">
        <p14:creationId xmlns:p14="http://schemas.microsoft.com/office/powerpoint/2010/main" val="3087061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FA50D6-6132-4FF4-AFC5-01B946DDB4AB}" type="slidenum">
              <a:rPr lang="en-GB" smtClean="0"/>
              <a:t>2</a:t>
            </a:fld>
            <a:endParaRPr lang="en-GB"/>
          </a:p>
        </p:txBody>
      </p:sp>
    </p:spTree>
    <p:extLst>
      <p:ext uri="{BB962C8B-B14F-4D97-AF65-F5344CB8AC3E}">
        <p14:creationId xmlns:p14="http://schemas.microsoft.com/office/powerpoint/2010/main" val="3911261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12 months approaching the end-of-life is often referred to as end-of-life (National Palliative and End of Life Partnership 2021)</a:t>
            </a:r>
          </a:p>
          <a:p>
            <a:endParaRPr lang="en-US" dirty="0"/>
          </a:p>
          <a:p>
            <a:endParaRPr lang="en-US" dirty="0"/>
          </a:p>
          <a:p>
            <a:pPr marL="0" indent="0">
              <a:buNone/>
            </a:pPr>
            <a:r>
              <a:rPr lang="en-US" dirty="0"/>
              <a:t>During Covid-19, evidence suggests the proportion of people wishing to die at home increased (</a:t>
            </a:r>
            <a:r>
              <a:rPr lang="en-US" dirty="0" err="1"/>
              <a:t>Oluyase</a:t>
            </a:r>
            <a:r>
              <a:rPr lang="en-US" dirty="0"/>
              <a:t> et al 2021) due to not wishing to be separated from family and friends, and fears of being hospitalized.</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healthcare staff provide care for people approaching the end-of-life, it not just the province of palliative care specialists</a:t>
            </a:r>
          </a:p>
          <a:p>
            <a:pPr marL="0" indent="0">
              <a:buNone/>
            </a:pPr>
            <a:endParaRPr lang="en-US" dirty="0"/>
          </a:p>
          <a:p>
            <a:endParaRPr lang="en-US" dirty="0"/>
          </a:p>
        </p:txBody>
      </p:sp>
      <p:sp>
        <p:nvSpPr>
          <p:cNvPr id="4" name="Slide Number Placeholder 3"/>
          <p:cNvSpPr>
            <a:spLocks noGrp="1"/>
          </p:cNvSpPr>
          <p:nvPr>
            <p:ph type="sldNum" sz="quarter" idx="5"/>
          </p:nvPr>
        </p:nvSpPr>
        <p:spPr/>
        <p:txBody>
          <a:bodyPr/>
          <a:lstStyle/>
          <a:p>
            <a:fld id="{BD821607-9545-7C41-A5B0-FEC56645D521}" type="slidenum">
              <a:rPr lang="en-US" smtClean="0"/>
              <a:t>3</a:t>
            </a:fld>
            <a:endParaRPr lang="en-US"/>
          </a:p>
        </p:txBody>
      </p:sp>
    </p:spTree>
    <p:extLst>
      <p:ext uri="{BB962C8B-B14F-4D97-AF65-F5344CB8AC3E}">
        <p14:creationId xmlns:p14="http://schemas.microsoft.com/office/powerpoint/2010/main" val="52865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400E776-1785-8544-AF3A-048074E5CAC2}" type="slidenum">
              <a:rPr lang="en-US" smtClean="0"/>
              <a:t>4</a:t>
            </a:fld>
            <a:endParaRPr lang="en-US"/>
          </a:p>
        </p:txBody>
      </p:sp>
    </p:spTree>
    <p:extLst>
      <p:ext uri="{BB962C8B-B14F-4D97-AF65-F5344CB8AC3E}">
        <p14:creationId xmlns:p14="http://schemas.microsoft.com/office/powerpoint/2010/main" val="57474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rapid dying phase that can characterise COVID-19 has underscored the importance of fast access to critical medicines. </a:t>
            </a:r>
          </a:p>
          <a:p>
            <a:endParaRPr lang="en-US" dirty="0"/>
          </a:p>
        </p:txBody>
      </p:sp>
      <p:sp>
        <p:nvSpPr>
          <p:cNvPr id="4" name="Slide Number Placeholder 3"/>
          <p:cNvSpPr>
            <a:spLocks noGrp="1"/>
          </p:cNvSpPr>
          <p:nvPr>
            <p:ph type="sldNum" sz="quarter" idx="5"/>
          </p:nvPr>
        </p:nvSpPr>
        <p:spPr/>
        <p:txBody>
          <a:bodyPr/>
          <a:lstStyle/>
          <a:p>
            <a:fld id="{BD821607-9545-7C41-A5B0-FEC56645D521}" type="slidenum">
              <a:rPr lang="en-US" smtClean="0"/>
              <a:t>5</a:t>
            </a:fld>
            <a:endParaRPr lang="en-US"/>
          </a:p>
        </p:txBody>
      </p:sp>
    </p:spTree>
    <p:extLst>
      <p:ext uri="{BB962C8B-B14F-4D97-AF65-F5344CB8AC3E}">
        <p14:creationId xmlns:p14="http://schemas.microsoft.com/office/powerpoint/2010/main" val="3819601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FA50D6-6132-4FF4-AFC5-01B946DDB4AB}" type="slidenum">
              <a:rPr lang="en-GB" smtClean="0"/>
              <a:t>6</a:t>
            </a:fld>
            <a:endParaRPr lang="en-GB"/>
          </a:p>
        </p:txBody>
      </p:sp>
    </p:spTree>
    <p:extLst>
      <p:ext uri="{BB962C8B-B14F-4D97-AF65-F5344CB8AC3E}">
        <p14:creationId xmlns:p14="http://schemas.microsoft.com/office/powerpoint/2010/main" val="494945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Anticipatory prescribing does not just mean ‘Just in Case’ boxes, but being able to anticipate patient need ahead of time during the last year of life, when possible</a:t>
            </a:r>
          </a:p>
          <a:p>
            <a:endParaRPr lang="en-US" dirty="0"/>
          </a:p>
          <a:p>
            <a:r>
              <a:rPr lang="en-US" dirty="0"/>
              <a:t>Evidence from the US suggests ‘Hospice Emergency Kits’  - with a range of medicines stocked in the home, are well used, and can reduce hospital and hospice admissions</a:t>
            </a:r>
          </a:p>
        </p:txBody>
      </p:sp>
      <p:sp>
        <p:nvSpPr>
          <p:cNvPr id="4" name="Slide Number Placeholder 3"/>
          <p:cNvSpPr>
            <a:spLocks noGrp="1"/>
          </p:cNvSpPr>
          <p:nvPr>
            <p:ph type="sldNum" sz="quarter" idx="5"/>
          </p:nvPr>
        </p:nvSpPr>
        <p:spPr/>
        <p:txBody>
          <a:bodyPr/>
          <a:lstStyle/>
          <a:p>
            <a:fld id="{C2FA50D6-6132-4FF4-AFC5-01B946DDB4AB}" type="slidenum">
              <a:rPr lang="en-GB" smtClean="0"/>
              <a:t>7</a:t>
            </a:fld>
            <a:endParaRPr lang="en-GB"/>
          </a:p>
        </p:txBody>
      </p:sp>
    </p:spTree>
    <p:extLst>
      <p:ext uri="{BB962C8B-B14F-4D97-AF65-F5344CB8AC3E}">
        <p14:creationId xmlns:p14="http://schemas.microsoft.com/office/powerpoint/2010/main" val="731016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Campling</a:t>
            </a:r>
            <a:r>
              <a:rPr lang="en-US" dirty="0"/>
              <a:t> et al (2017) the process of accessing prescriptions, dispensing and obtaining information about meds was often a difficult and lengthy process. </a:t>
            </a:r>
          </a:p>
          <a:p>
            <a:r>
              <a:rPr lang="en-US" dirty="0"/>
              <a:t>Recent </a:t>
            </a:r>
            <a:r>
              <a:rPr lang="en-US" dirty="0" err="1"/>
              <a:t>ActMed</a:t>
            </a:r>
            <a:r>
              <a:rPr lang="en-US" dirty="0"/>
              <a:t> study also often some patients spent a considerable time trying to access GPs, or needing to visit more than one pharmacy when stock was unavailable</a:t>
            </a:r>
          </a:p>
          <a:p>
            <a:endParaRPr lang="en-US" dirty="0"/>
          </a:p>
          <a:p>
            <a:r>
              <a:rPr lang="en-US" dirty="0"/>
              <a:t>Kuruvilla et al: Qual study on role of specialist community pharmacist; 3 focus groups with pall care pts, caregivers, doctors, nurse and pharmacists.</a:t>
            </a:r>
          </a:p>
          <a:p>
            <a:r>
              <a:rPr lang="en-US" dirty="0"/>
              <a:t>Found difficulties accessing meds were raised by participants in all 3 focus groups, especially outside normal business hours; community pharmacies varied widely in the type and amount of pall care emergency meds they stocked; and limitations in medicines access were cited as one reason for unnecessary hospital admissions.</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Williams et al (2018) Analysis of NLRS national patient safety dataset primary care-provided out of hours palliative care. 10 year period 2003-2013. </a:t>
            </a:r>
            <a:r>
              <a:rPr lang="en-GB" dirty="0"/>
              <a:t>Almost two-thirds of reports (n = 695) described harm with outcomes such as increased pain, emotional, and psychological distress featuring highly.</a:t>
            </a:r>
          </a:p>
          <a:p>
            <a:endParaRPr lang="en-US" dirty="0"/>
          </a:p>
        </p:txBody>
      </p:sp>
      <p:sp>
        <p:nvSpPr>
          <p:cNvPr id="4" name="Slide Number Placeholder 3"/>
          <p:cNvSpPr>
            <a:spLocks noGrp="1"/>
          </p:cNvSpPr>
          <p:nvPr>
            <p:ph type="sldNum" sz="quarter" idx="5"/>
          </p:nvPr>
        </p:nvSpPr>
        <p:spPr/>
        <p:txBody>
          <a:bodyPr/>
          <a:lstStyle/>
          <a:p>
            <a:fld id="{BD821607-9545-7C41-A5B0-FEC56645D521}" type="slidenum">
              <a:rPr lang="en-US" smtClean="0"/>
              <a:t>8</a:t>
            </a:fld>
            <a:endParaRPr lang="en-US"/>
          </a:p>
        </p:txBody>
      </p:sp>
    </p:spTree>
    <p:extLst>
      <p:ext uri="{BB962C8B-B14F-4D97-AF65-F5344CB8AC3E}">
        <p14:creationId xmlns:p14="http://schemas.microsoft.com/office/powerpoint/2010/main" val="287149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00E776-1785-8544-AF3A-048074E5CAC2}" type="slidenum">
              <a:rPr lang="en-US" smtClean="0"/>
              <a:t>9</a:t>
            </a:fld>
            <a:endParaRPr lang="en-US"/>
          </a:p>
        </p:txBody>
      </p:sp>
    </p:spTree>
    <p:extLst>
      <p:ext uri="{BB962C8B-B14F-4D97-AF65-F5344CB8AC3E}">
        <p14:creationId xmlns:p14="http://schemas.microsoft.com/office/powerpoint/2010/main" val="2846091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Logo Slide">
    <p:bg>
      <p:bgPr>
        <a:solidFill>
          <a:srgbClr val="005C84"/>
        </a:solidFill>
        <a:effectLst/>
      </p:bgPr>
    </p:bg>
    <p:spTree>
      <p:nvGrpSpPr>
        <p:cNvPr id="1" name=""/>
        <p:cNvGrpSpPr/>
        <p:nvPr/>
      </p:nvGrpSpPr>
      <p:grpSpPr>
        <a:xfrm>
          <a:off x="0" y="0"/>
          <a:ext cx="0" cy="0"/>
          <a:chOff x="0" y="0"/>
          <a:chExt cx="0" cy="0"/>
        </a:xfrm>
      </p:grpSpPr>
      <p:pic>
        <p:nvPicPr>
          <p:cNvPr id="2" name="University Logo (Whit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9792" y="2914649"/>
            <a:ext cx="3384376" cy="736921"/>
          </a:xfrm>
          <a:prstGeom prst="rect">
            <a:avLst/>
          </a:prstGeom>
        </p:spPr>
      </p:pic>
    </p:spTree>
    <p:extLst>
      <p:ext uri="{BB962C8B-B14F-4D97-AF65-F5344CB8AC3E}">
        <p14:creationId xmlns:p14="http://schemas.microsoft.com/office/powerpoint/2010/main" val="77495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ory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65920" y="2060848"/>
            <a:ext cx="5693680" cy="1226567"/>
          </a:xfrm>
          <a:prstGeom prst="rect">
            <a:avLst/>
          </a:prstGeom>
        </p:spPr>
        <p:txBody>
          <a:bodyPr anchor="ctr" anchorCtr="0"/>
          <a:lstStyle>
            <a:lvl1pPr algn="l">
              <a:defRPr sz="3200" b="1" spc="-150" baseline="0">
                <a:solidFill>
                  <a:schemeClr val="bg1"/>
                </a:solidFill>
              </a:defRPr>
            </a:lvl1pPr>
          </a:lstStyle>
          <a:p>
            <a:r>
              <a:rPr lang="en-US" dirty="0"/>
              <a:t>Presentation title</a:t>
            </a:r>
            <a:endParaRPr lang="en-GB" dirty="0"/>
          </a:p>
        </p:txBody>
      </p:sp>
      <p:sp>
        <p:nvSpPr>
          <p:cNvPr id="3" name="Subtitle 2"/>
          <p:cNvSpPr>
            <a:spLocks noGrp="1"/>
          </p:cNvSpPr>
          <p:nvPr>
            <p:ph type="subTitle" idx="1"/>
          </p:nvPr>
        </p:nvSpPr>
        <p:spPr>
          <a:xfrm>
            <a:off x="1763688" y="3287415"/>
            <a:ext cx="5688632" cy="864096"/>
          </a:xfrm>
          <a:prstGeom prst="rect">
            <a:avLst/>
          </a:prstGeom>
        </p:spPr>
        <p:txBody>
          <a:bodyPr anchor="ctr" anchorCtr="0"/>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
        <p:nvSpPr>
          <p:cNvPr id="6" name="Text Placeholder 3"/>
          <p:cNvSpPr>
            <a:spLocks noGrp="1"/>
          </p:cNvSpPr>
          <p:nvPr>
            <p:ph type="body" sz="quarter" idx="10" hasCustomPrompt="1"/>
          </p:nvPr>
        </p:nvSpPr>
        <p:spPr>
          <a:xfrm>
            <a:off x="1763688" y="4149080"/>
            <a:ext cx="2303462" cy="359395"/>
          </a:xfrm>
          <a:prstGeom prst="rect">
            <a:avLst/>
          </a:prstGeom>
        </p:spPr>
        <p:txBody>
          <a:bodyPr/>
          <a:lstStyle>
            <a:lvl1pPr marL="0" indent="0">
              <a:buNone/>
              <a:defRPr sz="1400">
                <a:solidFill>
                  <a:schemeClr val="bg1"/>
                </a:solidFill>
              </a:defRPr>
            </a:lvl1pPr>
          </a:lstStyle>
          <a:p>
            <a:pPr lvl="0"/>
            <a:r>
              <a:rPr lang="en-GB" dirty="0"/>
              <a:t>22 March 2021</a:t>
            </a:r>
          </a:p>
        </p:txBody>
      </p:sp>
      <p:pic>
        <p:nvPicPr>
          <p:cNvPr id="7" name="University Logo (Whit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88034" cy="389330"/>
          </a:xfrm>
          <a:prstGeom prst="rect">
            <a:avLst/>
          </a:prstGeom>
        </p:spPr>
      </p:pic>
    </p:spTree>
    <p:extLst>
      <p:ext uri="{BB962C8B-B14F-4D97-AF65-F5344CB8AC3E}">
        <p14:creationId xmlns:p14="http://schemas.microsoft.com/office/powerpoint/2010/main" val="2398703511"/>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s End Slide">
    <p:spTree>
      <p:nvGrpSpPr>
        <p:cNvPr id="1" name=""/>
        <p:cNvGrpSpPr/>
        <p:nvPr/>
      </p:nvGrpSpPr>
      <p:grpSpPr>
        <a:xfrm>
          <a:off x="0" y="0"/>
          <a:ext cx="0" cy="0"/>
          <a:chOff x="0" y="0"/>
          <a:chExt cx="0" cy="0"/>
        </a:xfrm>
      </p:grpSpPr>
      <p:sp>
        <p:nvSpPr>
          <p:cNvPr id="8" name="Title 1"/>
          <p:cNvSpPr txBox="1"/>
          <p:nvPr userDrawn="1"/>
        </p:nvSpPr>
        <p:spPr>
          <a:xfrm>
            <a:off x="1763688" y="2700209"/>
            <a:ext cx="5688632" cy="584775"/>
          </a:xfrm>
          <a:prstGeom prst="rect">
            <a:avLst/>
          </a:prstGeom>
          <a:noFill/>
        </p:spPr>
        <p:txBody>
          <a:bodyPr wrap="square" rtlCol="0">
            <a:spAutoFit/>
          </a:bodyPr>
          <a:lstStyle/>
          <a:p>
            <a:r>
              <a:rPr lang="en-GB" sz="3200" b="1" spc="-150" dirty="0">
                <a:solidFill>
                  <a:schemeClr val="bg1"/>
                </a:solidFill>
              </a:rPr>
              <a:t>YOUR</a:t>
            </a:r>
            <a:r>
              <a:rPr lang="en-GB" sz="3200" b="1" spc="-150" baseline="0" dirty="0">
                <a:solidFill>
                  <a:schemeClr val="bg1"/>
                </a:solidFill>
              </a:rPr>
              <a:t> QUESTIONS</a:t>
            </a:r>
            <a:endParaRPr lang="en-GB" sz="3200" b="1" spc="-150" dirty="0">
              <a:solidFill>
                <a:schemeClr val="bg1"/>
              </a:solidFill>
            </a:endParaRPr>
          </a:p>
        </p:txBody>
      </p:sp>
      <p:sp>
        <p:nvSpPr>
          <p:cNvPr id="6" name="Content Placeholder 2"/>
          <p:cNvSpPr>
            <a:spLocks noGrp="1"/>
          </p:cNvSpPr>
          <p:nvPr>
            <p:ph sz="quarter" idx="11" hasCustomPrompt="1"/>
          </p:nvPr>
        </p:nvSpPr>
        <p:spPr>
          <a:xfrm>
            <a:off x="1763688" y="3356521"/>
            <a:ext cx="5688632" cy="1800671"/>
          </a:xfrm>
          <a:prstGeom prst="rect">
            <a:avLst/>
          </a:prstGeom>
        </p:spPr>
        <p:txBody>
          <a:bodyPr/>
          <a:lstStyle>
            <a:lvl1pPr marL="0" indent="0">
              <a:buNone/>
              <a:defRPr sz="1600" b="0" spc="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Copy here</a:t>
            </a:r>
            <a:endParaRPr lang="en-GB" dirty="0"/>
          </a:p>
        </p:txBody>
      </p:sp>
      <p:pic>
        <p:nvPicPr>
          <p:cNvPr id="7" name="University Logo (Whit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88034" cy="389330"/>
          </a:xfrm>
          <a:prstGeom prst="rect">
            <a:avLst/>
          </a:prstGeom>
        </p:spPr>
      </p:pic>
    </p:spTree>
    <p:extLst>
      <p:ext uri="{BB962C8B-B14F-4D97-AF65-F5344CB8AC3E}">
        <p14:creationId xmlns:p14="http://schemas.microsoft.com/office/powerpoint/2010/main" val="61885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495961"/>
                </a:solidFill>
              </a:defRPr>
            </a:lvl1pPr>
          </a:lstStyle>
          <a:p>
            <a:r>
              <a:rPr lang="en-US" dirty="0"/>
              <a:t>TITLE</a:t>
            </a:r>
            <a:endParaRPr lang="en-GB" dirty="0"/>
          </a:p>
        </p:txBody>
      </p:sp>
      <p:sp>
        <p:nvSpPr>
          <p:cNvPr id="5" name="Text Placeholder 2"/>
          <p:cNvSpPr>
            <a:spLocks noGrp="1"/>
          </p:cNvSpPr>
          <p:nvPr>
            <p:ph type="body" sz="quarter" idx="10"/>
          </p:nvPr>
        </p:nvSpPr>
        <p:spPr>
          <a:xfrm>
            <a:off x="467544" y="1844824"/>
            <a:ext cx="8135937" cy="4393059"/>
          </a:xfrm>
        </p:spPr>
        <p:txBody>
          <a:bodyPr/>
          <a:lstStyle>
            <a:lvl1pPr>
              <a:spcBef>
                <a:spcPts val="0"/>
              </a:spcBef>
              <a:spcAft>
                <a:spcPts val="1200"/>
              </a:spcAft>
              <a:defRPr sz="2000">
                <a:solidFill>
                  <a:srgbClr val="495961"/>
                </a:solidFill>
              </a:defRPr>
            </a:lvl1pPr>
            <a:lvl2pPr>
              <a:spcBef>
                <a:spcPts val="0"/>
              </a:spcBef>
              <a:spcAft>
                <a:spcPts val="1200"/>
              </a:spcAft>
              <a:defRPr sz="1800">
                <a:solidFill>
                  <a:srgbClr val="495961"/>
                </a:solidFill>
              </a:defRPr>
            </a:lvl2pPr>
            <a:lvl3pPr>
              <a:spcBef>
                <a:spcPts val="0"/>
              </a:spcBef>
              <a:spcAft>
                <a:spcPts val="1200"/>
              </a:spcAft>
              <a:defRPr>
                <a:solidFill>
                  <a:srgbClr val="495961"/>
                </a:solidFill>
              </a:defRPr>
            </a:lvl3pPr>
            <a:lvl4pPr>
              <a:spcBef>
                <a:spcPts val="0"/>
              </a:spcBef>
              <a:spcAft>
                <a:spcPts val="1200"/>
              </a:spcAft>
              <a:defRPr>
                <a:solidFill>
                  <a:srgbClr val="495961"/>
                </a:solidFill>
              </a:defRPr>
            </a:lvl4pPr>
            <a:lvl5pPr>
              <a:spcBef>
                <a:spcPts val="0"/>
              </a:spcBef>
              <a:spcAft>
                <a:spcPts val="1200"/>
              </a:spcAft>
              <a:defRPr>
                <a:solidFill>
                  <a:srgbClr val="49596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4669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2FEA-095C-1149-8D6C-046EAF838C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1AA5120-A6BE-1E41-864E-F2C7937CD9E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89F398-CC81-5A44-94D3-DC43171E9334}"/>
              </a:ext>
            </a:extLst>
          </p:cNvPr>
          <p:cNvSpPr>
            <a:spLocks noGrp="1"/>
          </p:cNvSpPr>
          <p:nvPr>
            <p:ph type="dt" sz="half" idx="10"/>
          </p:nvPr>
        </p:nvSpPr>
        <p:spPr/>
        <p:txBody>
          <a:bodyPr/>
          <a:lstStyle/>
          <a:p>
            <a:fld id="{42A233FB-9A5E-B043-870E-FCDB5D3D2BD8}" type="datetimeFigureOut">
              <a:rPr lang="en-US" smtClean="0"/>
              <a:t>11/10/2021</a:t>
            </a:fld>
            <a:endParaRPr lang="en-US"/>
          </a:p>
        </p:txBody>
      </p:sp>
      <p:sp>
        <p:nvSpPr>
          <p:cNvPr id="5" name="Footer Placeholder 4">
            <a:extLst>
              <a:ext uri="{FF2B5EF4-FFF2-40B4-BE49-F238E27FC236}">
                <a16:creationId xmlns:a16="http://schemas.microsoft.com/office/drawing/2014/main" id="{B55527B8-E063-3E44-B6DE-6722C0F4D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B41DF-D7C5-4B40-B5B0-51C49D2B5737}"/>
              </a:ext>
            </a:extLst>
          </p:cNvPr>
          <p:cNvSpPr>
            <a:spLocks noGrp="1"/>
          </p:cNvSpPr>
          <p:nvPr>
            <p:ph type="sldNum" sz="quarter" idx="12"/>
          </p:nvPr>
        </p:nvSpPr>
        <p:spPr/>
        <p:txBody>
          <a:bodyPr/>
          <a:lstStyle/>
          <a:p>
            <a:fld id="{904AF9D2-342D-1448-ACD6-C6A498B3FD8D}" type="slidenum">
              <a:rPr lang="en-US" smtClean="0"/>
              <a:t>‹#›</a:t>
            </a:fld>
            <a:endParaRPr lang="en-US"/>
          </a:p>
        </p:txBody>
      </p:sp>
    </p:spTree>
    <p:extLst>
      <p:ext uri="{BB962C8B-B14F-4D97-AF65-F5344CB8AC3E}">
        <p14:creationId xmlns:p14="http://schemas.microsoft.com/office/powerpoint/2010/main" val="257023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endParaRPr lang="en-GB" dirty="0"/>
          </a:p>
        </p:txBody>
      </p:sp>
      <p:sp>
        <p:nvSpPr>
          <p:cNvPr id="5" name="Text Placeholder 4"/>
          <p:cNvSpPr>
            <a:spLocks noGrp="1"/>
          </p:cNvSpPr>
          <p:nvPr>
            <p:ph type="body" sz="quarter" idx="10"/>
          </p:nvPr>
        </p:nvSpPr>
        <p:spPr>
          <a:xfrm>
            <a:off x="467545" y="1844826"/>
            <a:ext cx="8135937" cy="4393059"/>
          </a:xfrm>
        </p:spPr>
        <p:txBody>
          <a:bodyPr/>
          <a:lstStyle>
            <a:lvl1pPr>
              <a:spcBef>
                <a:spcPts val="0"/>
              </a:spcBef>
              <a:spcAft>
                <a:spcPts val="900"/>
              </a:spcAft>
              <a:defRPr sz="1500"/>
            </a:lvl1pPr>
            <a:lvl2pPr>
              <a:spcBef>
                <a:spcPts val="0"/>
              </a:spcBef>
              <a:spcAft>
                <a:spcPts val="900"/>
              </a:spcAft>
              <a:defRPr sz="1350"/>
            </a:lvl2pPr>
            <a:lvl3pPr>
              <a:spcBef>
                <a:spcPts val="0"/>
              </a:spcBef>
              <a:spcAft>
                <a:spcPts val="900"/>
              </a:spcAft>
              <a:defRPr/>
            </a:lvl3pPr>
            <a:lvl4pPr>
              <a:spcBef>
                <a:spcPts val="0"/>
              </a:spcBef>
              <a:spcAft>
                <a:spcPts val="900"/>
              </a:spcAft>
              <a:defRPr/>
            </a:lvl4pPr>
            <a:lvl5pPr>
              <a:spcBef>
                <a:spcPts val="0"/>
              </a:spcBef>
              <a:spcAft>
                <a:spcPts val="9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035373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C8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071369"/>
      </p:ext>
    </p:extLst>
  </p:cSld>
  <p:clrMap bg1="lt1" tx1="dk1" bg2="lt2" tx2="dk2" accent1="accent1" accent2="accent2" accent3="accent3" accent4="accent4" accent5="accent5" accent6="accent6" hlink="hlink" folHlink="folHlink"/>
  <p:sldLayoutIdLst>
    <p:sldLayoutId id="2147483674" r:id="rId1"/>
    <p:sldLayoutId id="2147483680" r:id="rId2"/>
    <p:sldLayoutId id="214748370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9FB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692696"/>
            <a:ext cx="8136904" cy="936104"/>
          </a:xfrm>
          <a:prstGeom prst="rect">
            <a:avLst/>
          </a:prstGeom>
        </p:spPr>
        <p:txBody>
          <a:bodyPr vert="horz" lIns="91440" tIns="45720" rIns="91440" bIns="45720" rtlCol="0" anchor="b" anchorCtr="0">
            <a:noAutofit/>
          </a:bodyPr>
          <a:lstStyle/>
          <a:p>
            <a:r>
              <a:rPr lang="en-US" dirty="0"/>
              <a:t>TITLE</a:t>
            </a:r>
            <a:endParaRPr lang="en-GB" dirty="0"/>
          </a:p>
        </p:txBody>
      </p:sp>
      <p:sp>
        <p:nvSpPr>
          <p:cNvPr id="7" name="Text Placeholder 2"/>
          <p:cNvSpPr>
            <a:spLocks noGrp="1"/>
          </p:cNvSpPr>
          <p:nvPr>
            <p:ph type="body" idx="1"/>
          </p:nvPr>
        </p:nvSpPr>
        <p:spPr>
          <a:xfrm>
            <a:off x="467544" y="1844824"/>
            <a:ext cx="8147248" cy="438194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3"/>
          <p:cNvSpPr txBox="1"/>
          <p:nvPr/>
        </p:nvSpPr>
        <p:spPr>
          <a:xfrm>
            <a:off x="8244408" y="6400134"/>
            <a:ext cx="720080" cy="246221"/>
          </a:xfrm>
          <a:prstGeom prst="rect">
            <a:avLst/>
          </a:prstGeom>
          <a:noFill/>
        </p:spPr>
        <p:txBody>
          <a:bodyPr wrap="square" rtlCol="0">
            <a:spAutoFit/>
          </a:bodyPr>
          <a:lstStyle/>
          <a:p>
            <a:pPr algn="r"/>
            <a:fld id="{14274112-3819-4E3C-A2C8-15D563C4EB1E}" type="slidenum">
              <a:rPr lang="en-GB" sz="1000" smtClean="0">
                <a:solidFill>
                  <a:srgbClr val="495961"/>
                </a:solidFill>
              </a:rPr>
              <a:t>‹#›</a:t>
            </a:fld>
            <a:endParaRPr lang="en-GB" sz="1000" dirty="0">
              <a:solidFill>
                <a:srgbClr val="495961"/>
              </a:solidFill>
            </a:endParaRPr>
          </a:p>
        </p:txBody>
      </p:sp>
      <p:pic>
        <p:nvPicPr>
          <p:cNvPr id="8" name="University Logo"/>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Tree>
    <p:extLst>
      <p:ext uri="{BB962C8B-B14F-4D97-AF65-F5344CB8AC3E}">
        <p14:creationId xmlns:p14="http://schemas.microsoft.com/office/powerpoint/2010/main" val="175160366"/>
      </p:ext>
    </p:extLst>
  </p:cSld>
  <p:clrMap bg1="lt1" tx1="dk1" bg2="lt2" tx2="dk2" accent1="accent1" accent2="accent2" accent3="accent3" accent4="accent4" accent5="accent5" accent6="accent6" hlink="hlink" folHlink="folHlink"/>
  <p:sldLayoutIdLst>
    <p:sldLayoutId id="2147483705" r:id="rId1"/>
    <p:sldLayoutId id="2147483708" r:id="rId2"/>
    <p:sldLayoutId id="2147483709" r:id="rId3"/>
  </p:sldLayoutIdLst>
  <p:hf hdr="0" ftr="0" dt="0"/>
  <p:txStyles>
    <p:titleStyle>
      <a:lvl1pPr algn="l" defTabSz="914400" rtl="0" eaLnBrk="1" latinLnBrk="0" hangingPunct="1">
        <a:spcBef>
          <a:spcPct val="0"/>
        </a:spcBef>
        <a:buNone/>
        <a:defRPr sz="3200" kern="1200" spc="-150">
          <a:solidFill>
            <a:srgbClr val="495961"/>
          </a:solidFill>
          <a:latin typeface="+mj-lt"/>
          <a:ea typeface="+mj-ea"/>
          <a:cs typeface="+mj-cs"/>
        </a:defRPr>
      </a:lvl1pPr>
    </p:titleStyle>
    <p:bodyStyle>
      <a:lvl1pPr marL="342900" indent="-342900" algn="l" defTabSz="914400" rtl="0" eaLnBrk="1" latinLnBrk="0" hangingPunct="1">
        <a:spcBef>
          <a:spcPts val="0"/>
        </a:spcBef>
        <a:spcAft>
          <a:spcPts val="1200"/>
        </a:spcAft>
        <a:buFont typeface="Arial" panose="020B0604020202020204" pitchFamily="34" charset="0"/>
        <a:buChar char="•"/>
        <a:defRPr sz="2000" kern="1200">
          <a:solidFill>
            <a:srgbClr val="495961"/>
          </a:solidFill>
          <a:latin typeface="+mn-lt"/>
          <a:ea typeface="+mn-ea"/>
          <a:cs typeface="+mn-cs"/>
        </a:defRPr>
      </a:lvl1pPr>
      <a:lvl2pPr marL="742950" indent="-285750" algn="l" defTabSz="914400" rtl="0" eaLnBrk="1" latinLnBrk="0" hangingPunct="1">
        <a:spcBef>
          <a:spcPts val="0"/>
        </a:spcBef>
        <a:spcAft>
          <a:spcPts val="1200"/>
        </a:spcAft>
        <a:buFont typeface="Arial" panose="020B0604020202020204" pitchFamily="34" charset="0"/>
        <a:buChar char="–"/>
        <a:defRPr sz="1800" kern="1200">
          <a:solidFill>
            <a:srgbClr val="495961"/>
          </a:solidFill>
          <a:latin typeface="+mn-lt"/>
          <a:ea typeface="+mn-ea"/>
          <a:cs typeface="+mn-cs"/>
        </a:defRPr>
      </a:lvl2pPr>
      <a:lvl3pPr marL="1143000" indent="-228600" algn="l" defTabSz="914400" rtl="0" eaLnBrk="1" latinLnBrk="0" hangingPunct="1">
        <a:spcBef>
          <a:spcPts val="0"/>
        </a:spcBef>
        <a:spcAft>
          <a:spcPts val="1200"/>
        </a:spcAft>
        <a:buFont typeface="Arial" panose="020B0604020202020204" pitchFamily="34" charset="0"/>
        <a:buChar char="•"/>
        <a:defRPr sz="1800" kern="1200">
          <a:solidFill>
            <a:srgbClr val="495961"/>
          </a:solidFill>
          <a:latin typeface="+mn-lt"/>
          <a:ea typeface="+mn-ea"/>
          <a:cs typeface="+mn-cs"/>
        </a:defRPr>
      </a:lvl3pPr>
      <a:lvl4pPr marL="1600200" indent="-228600" algn="l" defTabSz="914400" rtl="0" eaLnBrk="1" latinLnBrk="0" hangingPunct="1">
        <a:spcBef>
          <a:spcPts val="0"/>
        </a:spcBef>
        <a:spcAft>
          <a:spcPts val="1200"/>
        </a:spcAft>
        <a:buFont typeface="Arial" panose="020B0604020202020204" pitchFamily="34" charset="0"/>
        <a:buChar char="–"/>
        <a:defRPr sz="1600" kern="1200">
          <a:solidFill>
            <a:srgbClr val="495961"/>
          </a:solidFill>
          <a:latin typeface="+mn-lt"/>
          <a:ea typeface="+mn-ea"/>
          <a:cs typeface="+mn-cs"/>
        </a:defRPr>
      </a:lvl4pPr>
      <a:lvl5pPr marL="2057400" indent="-228600" algn="l" defTabSz="914400" rtl="0" eaLnBrk="1" latinLnBrk="0" hangingPunct="1">
        <a:spcBef>
          <a:spcPts val="0"/>
        </a:spcBef>
        <a:spcAft>
          <a:spcPts val="1200"/>
        </a:spcAft>
        <a:buFont typeface="Arial" panose="020B0604020202020204" pitchFamily="34" charset="0"/>
        <a:buChar char="»"/>
        <a:defRPr sz="1400" kern="1200">
          <a:solidFill>
            <a:srgbClr val="49596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805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46F6-22B6-7D4D-AA27-8E1E8CD66E0E}"/>
              </a:ext>
            </a:extLst>
          </p:cNvPr>
          <p:cNvSpPr>
            <a:spLocks noGrp="1"/>
          </p:cNvSpPr>
          <p:nvPr>
            <p:ph type="title"/>
          </p:nvPr>
        </p:nvSpPr>
        <p:spPr/>
        <p:txBody>
          <a:bodyPr/>
          <a:lstStyle/>
          <a:p>
            <a:r>
              <a:rPr lang="en-US" b="1" dirty="0"/>
              <a:t>Problems: for health professionals</a:t>
            </a:r>
          </a:p>
        </p:txBody>
      </p:sp>
      <p:sp>
        <p:nvSpPr>
          <p:cNvPr id="3" name="Content Placeholder 2">
            <a:extLst>
              <a:ext uri="{FF2B5EF4-FFF2-40B4-BE49-F238E27FC236}">
                <a16:creationId xmlns:a16="http://schemas.microsoft.com/office/drawing/2014/main" id="{CAC45884-34ED-F14A-93EB-5C3E5BB0A30F}"/>
              </a:ext>
            </a:extLst>
          </p:cNvPr>
          <p:cNvSpPr>
            <a:spLocks noGrp="1"/>
          </p:cNvSpPr>
          <p:nvPr>
            <p:ph idx="1"/>
          </p:nvPr>
        </p:nvSpPr>
        <p:spPr/>
        <p:txBody>
          <a:bodyPr>
            <a:normAutofit fontScale="85000" lnSpcReduction="20000"/>
          </a:bodyPr>
          <a:lstStyle/>
          <a:p>
            <a:r>
              <a:rPr lang="en-US" sz="2100" dirty="0"/>
              <a:t>Lack of funds and support for prescriber training: 42% of CNSs and 27% of community nurses were trained to prescribe (Latter et al 2020)</a:t>
            </a:r>
          </a:p>
          <a:p>
            <a:r>
              <a:rPr lang="en-US" sz="2100" dirty="0"/>
              <a:t>Competency e.g. 76% of primary care-based pharmacists were prescribers; 38% only slightly or not at all competent; 39% somewhat competent</a:t>
            </a:r>
          </a:p>
          <a:p>
            <a:r>
              <a:rPr lang="en-US" sz="2100" dirty="0"/>
              <a:t> 58% of nurse and pharmacist prescribers had no access to EPS</a:t>
            </a:r>
          </a:p>
          <a:p>
            <a:r>
              <a:rPr lang="en-GB" sz="2100" dirty="0"/>
              <a:t>Across all professions, satisfaction with access to shared patient records was low: 39% were either not at all or only slightly satisfied</a:t>
            </a:r>
          </a:p>
          <a:p>
            <a:r>
              <a:rPr lang="en-GB" sz="2100" dirty="0"/>
              <a:t>Over half of community pharmacists agreed lack of awareness of patients’ palliative care status always or often influenced their ability to help patients </a:t>
            </a:r>
          </a:p>
          <a:p>
            <a:endParaRPr lang="en-GB" sz="2100" dirty="0"/>
          </a:p>
          <a:p>
            <a:pPr marL="0" indent="0">
              <a:buNone/>
            </a:pPr>
            <a:r>
              <a:rPr lang="en-GB" sz="2100" dirty="0"/>
              <a:t>Latter et al (2020)</a:t>
            </a:r>
            <a:endParaRPr lang="en-US" sz="2100" dirty="0"/>
          </a:p>
          <a:p>
            <a:endParaRPr lang="en-US" dirty="0"/>
          </a:p>
        </p:txBody>
      </p:sp>
    </p:spTree>
    <p:extLst>
      <p:ext uri="{BB962C8B-B14F-4D97-AF65-F5344CB8AC3E}">
        <p14:creationId xmlns:p14="http://schemas.microsoft.com/office/powerpoint/2010/main" val="173658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17B1-31E4-684D-B6D5-8ADC69C799EB}"/>
              </a:ext>
            </a:extLst>
          </p:cNvPr>
          <p:cNvSpPr>
            <a:spLocks noGrp="1"/>
          </p:cNvSpPr>
          <p:nvPr>
            <p:ph type="title"/>
          </p:nvPr>
        </p:nvSpPr>
        <p:spPr/>
        <p:txBody>
          <a:bodyPr/>
          <a:lstStyle/>
          <a:p>
            <a:r>
              <a:rPr lang="en-US" b="1" dirty="0"/>
              <a:t>The road to recovery</a:t>
            </a:r>
          </a:p>
        </p:txBody>
      </p:sp>
      <p:sp>
        <p:nvSpPr>
          <p:cNvPr id="3" name="Content Placeholder 2">
            <a:extLst>
              <a:ext uri="{FF2B5EF4-FFF2-40B4-BE49-F238E27FC236}">
                <a16:creationId xmlns:a16="http://schemas.microsoft.com/office/drawing/2014/main" id="{C5FDA6A3-9029-9246-967C-5164969C040B}"/>
              </a:ext>
            </a:extLst>
          </p:cNvPr>
          <p:cNvSpPr>
            <a:spLocks noGrp="1"/>
          </p:cNvSpPr>
          <p:nvPr>
            <p:ph idx="1"/>
          </p:nvPr>
        </p:nvSpPr>
        <p:spPr/>
        <p:txBody>
          <a:bodyPr/>
          <a:lstStyle/>
          <a:p>
            <a:r>
              <a:rPr lang="en-US" dirty="0">
                <a:solidFill>
                  <a:srgbClr val="00B050"/>
                </a:solidFill>
              </a:rPr>
              <a:t>Increase in numbers of prescribers within a multi-professional community and primary care workforce</a:t>
            </a:r>
          </a:p>
          <a:p>
            <a:endParaRPr lang="en-US" dirty="0"/>
          </a:p>
        </p:txBody>
      </p:sp>
    </p:spTree>
    <p:extLst>
      <p:ext uri="{BB962C8B-B14F-4D97-AF65-F5344CB8AC3E}">
        <p14:creationId xmlns:p14="http://schemas.microsoft.com/office/powerpoint/2010/main" val="1490372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7D89-EACD-4048-8EDD-16E400DFD305}"/>
              </a:ext>
            </a:extLst>
          </p:cNvPr>
          <p:cNvSpPr>
            <a:spLocks noGrp="1"/>
          </p:cNvSpPr>
          <p:nvPr>
            <p:ph type="title"/>
          </p:nvPr>
        </p:nvSpPr>
        <p:spPr/>
        <p:txBody>
          <a:bodyPr/>
          <a:lstStyle/>
          <a:p>
            <a:r>
              <a:rPr lang="en-US" b="1" dirty="0"/>
              <a:t>The road to recovery</a:t>
            </a:r>
            <a:endParaRPr lang="en-US" dirty="0"/>
          </a:p>
        </p:txBody>
      </p:sp>
      <p:sp>
        <p:nvSpPr>
          <p:cNvPr id="3" name="Content Placeholder 2">
            <a:extLst>
              <a:ext uri="{FF2B5EF4-FFF2-40B4-BE49-F238E27FC236}">
                <a16:creationId xmlns:a16="http://schemas.microsoft.com/office/drawing/2014/main" id="{D47F8B76-6F58-484E-B86C-F052FC995CCA}"/>
              </a:ext>
            </a:extLst>
          </p:cNvPr>
          <p:cNvSpPr>
            <a:spLocks noGrp="1"/>
          </p:cNvSpPr>
          <p:nvPr>
            <p:ph idx="1"/>
          </p:nvPr>
        </p:nvSpPr>
        <p:spPr/>
        <p:txBody>
          <a:bodyPr/>
          <a:lstStyle/>
          <a:p>
            <a:r>
              <a:rPr lang="en-US" dirty="0">
                <a:solidFill>
                  <a:schemeClr val="tx1"/>
                </a:solidFill>
              </a:rPr>
              <a:t>Increase in numbers of prescribers within a multi-professional community and primary care workforce</a:t>
            </a:r>
          </a:p>
          <a:p>
            <a:r>
              <a:rPr lang="en-US" dirty="0">
                <a:solidFill>
                  <a:srgbClr val="00B050"/>
                </a:solidFill>
              </a:rPr>
              <a:t>Anticipatory prescribing in advance of need (analgesics, side effects)</a:t>
            </a:r>
          </a:p>
          <a:p>
            <a:endParaRPr lang="en-US" dirty="0"/>
          </a:p>
        </p:txBody>
      </p:sp>
      <p:sp>
        <p:nvSpPr>
          <p:cNvPr id="4" name="Slide Number Placeholder 3">
            <a:extLst>
              <a:ext uri="{FF2B5EF4-FFF2-40B4-BE49-F238E27FC236}">
                <a16:creationId xmlns:a16="http://schemas.microsoft.com/office/drawing/2014/main" id="{A344CA2F-C1CC-AE4A-9B27-E4C18B9B1725}"/>
              </a:ext>
            </a:extLst>
          </p:cNvPr>
          <p:cNvSpPr>
            <a:spLocks noGrp="1"/>
          </p:cNvSpPr>
          <p:nvPr>
            <p:ph type="sldNum" sz="quarter" idx="12"/>
          </p:nvPr>
        </p:nvSpPr>
        <p:spPr/>
        <p:txBody>
          <a:bodyPr/>
          <a:lstStyle/>
          <a:p>
            <a:fld id="{904AF9D2-342D-1448-ACD6-C6A498B3FD8D}" type="slidenum">
              <a:rPr lang="en-US" smtClean="0"/>
              <a:t>12</a:t>
            </a:fld>
            <a:endParaRPr lang="en-US"/>
          </a:p>
        </p:txBody>
      </p:sp>
    </p:spTree>
    <p:extLst>
      <p:ext uri="{BB962C8B-B14F-4D97-AF65-F5344CB8AC3E}">
        <p14:creationId xmlns:p14="http://schemas.microsoft.com/office/powerpoint/2010/main" val="246914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E8B5-E636-FE4C-819A-B4EE4140FEAA}"/>
              </a:ext>
            </a:extLst>
          </p:cNvPr>
          <p:cNvSpPr>
            <a:spLocks noGrp="1"/>
          </p:cNvSpPr>
          <p:nvPr>
            <p:ph type="title"/>
          </p:nvPr>
        </p:nvSpPr>
        <p:spPr>
          <a:xfrm>
            <a:off x="628650" y="764704"/>
            <a:ext cx="7886700" cy="792088"/>
          </a:xfrm>
        </p:spPr>
        <p:txBody>
          <a:bodyPr/>
          <a:lstStyle/>
          <a:p>
            <a:r>
              <a:rPr lang="en-US" b="1" dirty="0"/>
              <a:t>Anticipatory prescribing</a:t>
            </a:r>
          </a:p>
        </p:txBody>
      </p:sp>
      <p:sp>
        <p:nvSpPr>
          <p:cNvPr id="3" name="Text Placeholder 2">
            <a:extLst>
              <a:ext uri="{FF2B5EF4-FFF2-40B4-BE49-F238E27FC236}">
                <a16:creationId xmlns:a16="http://schemas.microsoft.com/office/drawing/2014/main" id="{98C69989-630B-B048-BB96-14F60D097DAE}"/>
              </a:ext>
            </a:extLst>
          </p:cNvPr>
          <p:cNvSpPr>
            <a:spLocks noGrp="1"/>
          </p:cNvSpPr>
          <p:nvPr>
            <p:ph type="body" sz="quarter" idx="10"/>
          </p:nvPr>
        </p:nvSpPr>
        <p:spPr>
          <a:xfrm>
            <a:off x="467545" y="1974565"/>
            <a:ext cx="8135937" cy="3561098"/>
          </a:xfrm>
        </p:spPr>
        <p:txBody>
          <a:bodyPr>
            <a:normAutofit fontScale="25000" lnSpcReduction="20000"/>
          </a:bodyPr>
          <a:lstStyle/>
          <a:p>
            <a:r>
              <a:rPr lang="en-US" sz="6400" dirty="0"/>
              <a:t>56% of OOH callers received symptom relief within 30 mins vs no callers satisfactorily treated in 30 mins</a:t>
            </a:r>
          </a:p>
          <a:p>
            <a:endParaRPr lang="en-US" sz="6400" dirty="0"/>
          </a:p>
          <a:p>
            <a:r>
              <a:rPr lang="en-US" sz="6400" dirty="0"/>
              <a:t>Overall fewer calls required unscheduled interventions (18% vs 33%)</a:t>
            </a:r>
          </a:p>
          <a:p>
            <a:r>
              <a:rPr lang="en-US" sz="6400" dirty="0"/>
              <a:t>Nurses considered HEK prevented (n=46):</a:t>
            </a:r>
          </a:p>
          <a:p>
            <a:pPr lvl="1"/>
            <a:r>
              <a:rPr lang="en-US" sz="6400" dirty="0"/>
              <a:t>an unscheduled nursing visit in 46% of cases</a:t>
            </a:r>
          </a:p>
          <a:p>
            <a:pPr lvl="1"/>
            <a:r>
              <a:rPr lang="en-US" sz="6400" dirty="0"/>
              <a:t>an unscheduled medication delivery (by pharmacy) in 52% of cases</a:t>
            </a:r>
          </a:p>
          <a:p>
            <a:pPr lvl="1"/>
            <a:r>
              <a:rPr lang="en-US" sz="6400" dirty="0"/>
              <a:t>transfer to ED in 20% of cases</a:t>
            </a:r>
          </a:p>
          <a:p>
            <a:pPr lvl="1"/>
            <a:r>
              <a:rPr lang="en-US" sz="6400" dirty="0"/>
              <a:t>longer duration of symptoms in 74% of cases</a:t>
            </a:r>
          </a:p>
          <a:p>
            <a:pPr lvl="1"/>
            <a:r>
              <a:rPr lang="en-US" sz="6400" dirty="0"/>
              <a:t>none of these in 11% of cases</a:t>
            </a:r>
          </a:p>
          <a:p>
            <a:pPr lvl="1"/>
            <a:endParaRPr lang="en-US" sz="6400" dirty="0"/>
          </a:p>
          <a:p>
            <a:r>
              <a:rPr lang="en-US" sz="6400" dirty="0"/>
              <a:t>Resulted in cost savings ($23.04 per call vs $31.62 per call)</a:t>
            </a:r>
          </a:p>
          <a:p>
            <a:endParaRPr lang="en-US" sz="6400" dirty="0"/>
          </a:p>
          <a:p>
            <a:pPr marL="0" indent="0">
              <a:buNone/>
            </a:pPr>
            <a:r>
              <a:rPr lang="en-US" sz="6400" dirty="0"/>
              <a:t>Walker and McPherson (2010)</a:t>
            </a:r>
          </a:p>
          <a:p>
            <a:pPr lvl="1"/>
            <a:endParaRPr lang="en-US" dirty="0"/>
          </a:p>
          <a:p>
            <a:pPr marL="0" indent="0">
              <a:buNone/>
            </a:pPr>
            <a:endParaRPr lang="en-US" dirty="0"/>
          </a:p>
          <a:p>
            <a:pPr lvl="1"/>
            <a:endParaRPr lang="en-US" dirty="0"/>
          </a:p>
          <a:p>
            <a:pPr marL="342900" lvl="1" indent="0">
              <a:buNone/>
            </a:pPr>
            <a:endParaRPr lang="en-US" dirty="0"/>
          </a:p>
        </p:txBody>
      </p:sp>
    </p:spTree>
    <p:extLst>
      <p:ext uri="{BB962C8B-B14F-4D97-AF65-F5344CB8AC3E}">
        <p14:creationId xmlns:p14="http://schemas.microsoft.com/office/powerpoint/2010/main" val="155656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17B1-31E4-684D-B6D5-8ADC69C799EB}"/>
              </a:ext>
            </a:extLst>
          </p:cNvPr>
          <p:cNvSpPr>
            <a:spLocks noGrp="1"/>
          </p:cNvSpPr>
          <p:nvPr>
            <p:ph type="title"/>
          </p:nvPr>
        </p:nvSpPr>
        <p:spPr/>
        <p:txBody>
          <a:bodyPr/>
          <a:lstStyle/>
          <a:p>
            <a:r>
              <a:rPr lang="en-US" b="1" dirty="0"/>
              <a:t>The road to recovery</a:t>
            </a:r>
          </a:p>
        </p:txBody>
      </p:sp>
      <p:sp>
        <p:nvSpPr>
          <p:cNvPr id="3" name="Content Placeholder 2">
            <a:extLst>
              <a:ext uri="{FF2B5EF4-FFF2-40B4-BE49-F238E27FC236}">
                <a16:creationId xmlns:a16="http://schemas.microsoft.com/office/drawing/2014/main" id="{C5FDA6A3-9029-9246-967C-5164969C040B}"/>
              </a:ext>
            </a:extLst>
          </p:cNvPr>
          <p:cNvSpPr>
            <a:spLocks noGrp="1"/>
          </p:cNvSpPr>
          <p:nvPr>
            <p:ph idx="1"/>
          </p:nvPr>
        </p:nvSpPr>
        <p:spPr/>
        <p:txBody>
          <a:bodyPr/>
          <a:lstStyle/>
          <a:p>
            <a:r>
              <a:rPr lang="en-US" dirty="0"/>
              <a:t>Increase in numbers of prescribers within a multi-professional community and primary care workforce</a:t>
            </a:r>
          </a:p>
          <a:p>
            <a:r>
              <a:rPr lang="en-US" dirty="0"/>
              <a:t>Anticipatory prescribing in advance of need (analgesics, side effects)</a:t>
            </a:r>
          </a:p>
          <a:p>
            <a:r>
              <a:rPr lang="en-US" dirty="0">
                <a:solidFill>
                  <a:srgbClr val="00B050"/>
                </a:solidFill>
              </a:rPr>
              <a:t>Conversations about beliefs, knowledge </a:t>
            </a:r>
            <a:r>
              <a:rPr lang="en-US" dirty="0"/>
              <a:t>and needs for self-management</a:t>
            </a:r>
          </a:p>
          <a:p>
            <a:endParaRPr lang="en-US" dirty="0"/>
          </a:p>
          <a:p>
            <a:endParaRPr lang="en-US" dirty="0"/>
          </a:p>
        </p:txBody>
      </p:sp>
    </p:spTree>
    <p:extLst>
      <p:ext uri="{BB962C8B-B14F-4D97-AF65-F5344CB8AC3E}">
        <p14:creationId xmlns:p14="http://schemas.microsoft.com/office/powerpoint/2010/main" val="90655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62AA-259F-9D4C-B968-8CED9ED3EE07}"/>
              </a:ext>
            </a:extLst>
          </p:cNvPr>
          <p:cNvSpPr>
            <a:spLocks noGrp="1"/>
          </p:cNvSpPr>
          <p:nvPr>
            <p:ph type="title"/>
          </p:nvPr>
        </p:nvSpPr>
        <p:spPr/>
        <p:txBody>
          <a:bodyPr/>
          <a:lstStyle/>
          <a:p>
            <a:r>
              <a:rPr lang="en-US" b="1" dirty="0"/>
              <a:t>Beliefs and knowledge</a:t>
            </a:r>
          </a:p>
        </p:txBody>
      </p:sp>
      <p:sp>
        <p:nvSpPr>
          <p:cNvPr id="3" name="Content Placeholder 2">
            <a:extLst>
              <a:ext uri="{FF2B5EF4-FFF2-40B4-BE49-F238E27FC236}">
                <a16:creationId xmlns:a16="http://schemas.microsoft.com/office/drawing/2014/main" id="{FC2B43AB-4E9E-D645-8116-80FF718A8C19}"/>
              </a:ext>
            </a:extLst>
          </p:cNvPr>
          <p:cNvSpPr>
            <a:spLocks noGrp="1"/>
          </p:cNvSpPr>
          <p:nvPr>
            <p:ph idx="1"/>
          </p:nvPr>
        </p:nvSpPr>
        <p:spPr/>
        <p:txBody>
          <a:bodyPr/>
          <a:lstStyle/>
          <a:p>
            <a:r>
              <a:rPr lang="en-US" dirty="0"/>
              <a:t>Understand patient’s knowledge, beliefs and concerns about medicines (NICE 2009)</a:t>
            </a:r>
          </a:p>
          <a:p>
            <a:r>
              <a:rPr lang="en-GB" dirty="0"/>
              <a:t>Face-to-face educational interventions supported by written and/or other resources have potential to improve carers’ knowledge and self-efficacy for pain management (Latter et al 2016)</a:t>
            </a:r>
          </a:p>
          <a:p>
            <a:r>
              <a:rPr lang="en-GB" dirty="0"/>
              <a:t>Cancer Carers Medicines Management study (Latter et al 2017): value of toolkit resources for information, reassurance and problem-solving; medicines management changes: increased acceptance of opiates and responding more readily to requests for pain relief</a:t>
            </a:r>
          </a:p>
          <a:p>
            <a:endParaRPr lang="en-US" dirty="0"/>
          </a:p>
        </p:txBody>
      </p:sp>
    </p:spTree>
    <p:extLst>
      <p:ext uri="{BB962C8B-B14F-4D97-AF65-F5344CB8AC3E}">
        <p14:creationId xmlns:p14="http://schemas.microsoft.com/office/powerpoint/2010/main" val="209402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17B1-31E4-684D-B6D5-8ADC69C799EB}"/>
              </a:ext>
            </a:extLst>
          </p:cNvPr>
          <p:cNvSpPr>
            <a:spLocks noGrp="1"/>
          </p:cNvSpPr>
          <p:nvPr>
            <p:ph type="title"/>
          </p:nvPr>
        </p:nvSpPr>
        <p:spPr/>
        <p:txBody>
          <a:bodyPr/>
          <a:lstStyle/>
          <a:p>
            <a:r>
              <a:rPr lang="en-US" b="1" dirty="0"/>
              <a:t>The road to recovery</a:t>
            </a:r>
          </a:p>
        </p:txBody>
      </p:sp>
      <p:sp>
        <p:nvSpPr>
          <p:cNvPr id="3" name="Content Placeholder 2">
            <a:extLst>
              <a:ext uri="{FF2B5EF4-FFF2-40B4-BE49-F238E27FC236}">
                <a16:creationId xmlns:a16="http://schemas.microsoft.com/office/drawing/2014/main" id="{C5FDA6A3-9029-9246-967C-5164969C040B}"/>
              </a:ext>
            </a:extLst>
          </p:cNvPr>
          <p:cNvSpPr>
            <a:spLocks noGrp="1"/>
          </p:cNvSpPr>
          <p:nvPr>
            <p:ph idx="1"/>
          </p:nvPr>
        </p:nvSpPr>
        <p:spPr/>
        <p:txBody>
          <a:bodyPr/>
          <a:lstStyle/>
          <a:p>
            <a:r>
              <a:rPr lang="en-US" dirty="0"/>
              <a:t>Increase in numbers of prescribers within a multi-professional community and primary care workforce</a:t>
            </a:r>
          </a:p>
          <a:p>
            <a:r>
              <a:rPr lang="en-US" dirty="0"/>
              <a:t>Anticipatory prescribing in advance of need (analgesics, side effects)</a:t>
            </a:r>
          </a:p>
          <a:p>
            <a:r>
              <a:rPr lang="en-US" dirty="0"/>
              <a:t>Conversations about beliefs, knowledge and </a:t>
            </a:r>
            <a:r>
              <a:rPr lang="en-US" dirty="0">
                <a:solidFill>
                  <a:srgbClr val="00B050"/>
                </a:solidFill>
              </a:rPr>
              <a:t>needs for self-management</a:t>
            </a:r>
          </a:p>
          <a:p>
            <a:endParaRPr lang="en-US" dirty="0"/>
          </a:p>
          <a:p>
            <a:endParaRPr lang="en-US" dirty="0"/>
          </a:p>
        </p:txBody>
      </p:sp>
    </p:spTree>
    <p:extLst>
      <p:ext uri="{BB962C8B-B14F-4D97-AF65-F5344CB8AC3E}">
        <p14:creationId xmlns:p14="http://schemas.microsoft.com/office/powerpoint/2010/main" val="147803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6DFC9-32C9-754F-AD3B-D5FEEA3B24B4}"/>
              </a:ext>
            </a:extLst>
          </p:cNvPr>
          <p:cNvSpPr>
            <a:spLocks noGrp="1"/>
          </p:cNvSpPr>
          <p:nvPr>
            <p:ph type="title"/>
          </p:nvPr>
        </p:nvSpPr>
        <p:spPr/>
        <p:txBody>
          <a:bodyPr/>
          <a:lstStyle/>
          <a:p>
            <a:r>
              <a:rPr lang="en-US" b="1" dirty="0"/>
              <a:t>Self-management</a:t>
            </a:r>
          </a:p>
        </p:txBody>
      </p:sp>
      <p:sp>
        <p:nvSpPr>
          <p:cNvPr id="3" name="Content Placeholder 2">
            <a:extLst>
              <a:ext uri="{FF2B5EF4-FFF2-40B4-BE49-F238E27FC236}">
                <a16:creationId xmlns:a16="http://schemas.microsoft.com/office/drawing/2014/main" id="{CFB14BB0-437B-7C41-8616-C09EF1BFDCE8}"/>
              </a:ext>
            </a:extLst>
          </p:cNvPr>
          <p:cNvSpPr>
            <a:spLocks noGrp="1"/>
          </p:cNvSpPr>
          <p:nvPr>
            <p:ph idx="1"/>
          </p:nvPr>
        </p:nvSpPr>
        <p:spPr/>
        <p:txBody>
          <a:bodyPr/>
          <a:lstStyle/>
          <a:p>
            <a:r>
              <a:rPr lang="en-US" dirty="0"/>
              <a:t>Complex, shifting, highly personal and multi-faceted, with activities mirroring, substituting for, adding to or being in conflict with health professionals (</a:t>
            </a:r>
            <a:r>
              <a:rPr lang="en-US" dirty="0" err="1"/>
              <a:t>Campling</a:t>
            </a:r>
            <a:r>
              <a:rPr lang="en-US" dirty="0"/>
              <a:t> et al 2017; van </a:t>
            </a:r>
            <a:r>
              <a:rPr lang="en-US" dirty="0" err="1"/>
              <a:t>Dongen</a:t>
            </a:r>
            <a:r>
              <a:rPr lang="en-US" dirty="0"/>
              <a:t> et al 2020)</a:t>
            </a:r>
          </a:p>
          <a:p>
            <a:r>
              <a:rPr lang="en-US" dirty="0" err="1"/>
              <a:t>Carer</a:t>
            </a:r>
            <a:r>
              <a:rPr lang="en-US" dirty="0"/>
              <a:t> self-administration: </a:t>
            </a:r>
            <a:r>
              <a:rPr lang="en-US" dirty="0" err="1"/>
              <a:t>carers</a:t>
            </a:r>
            <a:r>
              <a:rPr lang="en-US" dirty="0"/>
              <a:t> should not feel pressured; tension between clinical and emotional aspects; adequately trained and well supported with 24/7 telephone access to advice (Bowers et al 2020)</a:t>
            </a:r>
          </a:p>
          <a:p>
            <a:r>
              <a:rPr lang="en-US" dirty="0" err="1"/>
              <a:t>Individualised</a:t>
            </a:r>
            <a:r>
              <a:rPr lang="en-US" dirty="0"/>
              <a:t> approach, embedded in strong partnerships (van </a:t>
            </a:r>
            <a:r>
              <a:rPr lang="en-US" dirty="0" err="1"/>
              <a:t>Dongen</a:t>
            </a:r>
            <a:r>
              <a:rPr lang="en-US" dirty="0"/>
              <a:t> et al 2020)</a:t>
            </a:r>
          </a:p>
          <a:p>
            <a:r>
              <a:rPr lang="en-US" dirty="0"/>
              <a:t>Skilled on-going assessment by prescribers working with patients and </a:t>
            </a:r>
            <a:r>
              <a:rPr lang="en-US" dirty="0" err="1"/>
              <a:t>carers</a:t>
            </a:r>
            <a:endParaRPr lang="en-US" dirty="0"/>
          </a:p>
          <a:p>
            <a:endParaRPr lang="en-US" dirty="0"/>
          </a:p>
        </p:txBody>
      </p:sp>
    </p:spTree>
    <p:extLst>
      <p:ext uri="{BB962C8B-B14F-4D97-AF65-F5344CB8AC3E}">
        <p14:creationId xmlns:p14="http://schemas.microsoft.com/office/powerpoint/2010/main" val="100316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17B1-31E4-684D-B6D5-8ADC69C799EB}"/>
              </a:ext>
            </a:extLst>
          </p:cNvPr>
          <p:cNvSpPr>
            <a:spLocks noGrp="1"/>
          </p:cNvSpPr>
          <p:nvPr>
            <p:ph type="title"/>
          </p:nvPr>
        </p:nvSpPr>
        <p:spPr/>
        <p:txBody>
          <a:bodyPr/>
          <a:lstStyle/>
          <a:p>
            <a:r>
              <a:rPr lang="en-US" b="1" dirty="0"/>
              <a:t>The road to recovery</a:t>
            </a:r>
          </a:p>
        </p:txBody>
      </p:sp>
      <p:sp>
        <p:nvSpPr>
          <p:cNvPr id="3" name="Content Placeholder 2">
            <a:extLst>
              <a:ext uri="{FF2B5EF4-FFF2-40B4-BE49-F238E27FC236}">
                <a16:creationId xmlns:a16="http://schemas.microsoft.com/office/drawing/2014/main" id="{C5FDA6A3-9029-9246-967C-5164969C040B}"/>
              </a:ext>
            </a:extLst>
          </p:cNvPr>
          <p:cNvSpPr>
            <a:spLocks noGrp="1"/>
          </p:cNvSpPr>
          <p:nvPr>
            <p:ph idx="1"/>
          </p:nvPr>
        </p:nvSpPr>
        <p:spPr/>
        <p:txBody>
          <a:bodyPr/>
          <a:lstStyle/>
          <a:p>
            <a:r>
              <a:rPr lang="en-US" dirty="0"/>
              <a:t>Increase in numbers of prescribers within a multi-professional community and primary care workforce</a:t>
            </a:r>
          </a:p>
          <a:p>
            <a:r>
              <a:rPr lang="en-US" dirty="0"/>
              <a:t>Anticipatory prescribing in advance of need (analgesics, side effects)</a:t>
            </a:r>
          </a:p>
          <a:p>
            <a:r>
              <a:rPr lang="en-US" dirty="0"/>
              <a:t>Conversations about beliefs, knowledge and needs for self-management</a:t>
            </a:r>
          </a:p>
          <a:p>
            <a:r>
              <a:rPr lang="en-US" dirty="0">
                <a:solidFill>
                  <a:srgbClr val="00B050"/>
                </a:solidFill>
              </a:rPr>
              <a:t>Service delivery systems that offer:</a:t>
            </a:r>
          </a:p>
          <a:p>
            <a:pPr lvl="1"/>
            <a:r>
              <a:rPr lang="en-US" dirty="0">
                <a:solidFill>
                  <a:srgbClr val="00B050"/>
                </a:solidFill>
              </a:rPr>
              <a:t>single point of access and </a:t>
            </a:r>
            <a:r>
              <a:rPr lang="en-US" dirty="0" err="1">
                <a:solidFill>
                  <a:srgbClr val="00B050"/>
                </a:solidFill>
              </a:rPr>
              <a:t>co-ordinated</a:t>
            </a:r>
            <a:r>
              <a:rPr lang="en-US" dirty="0">
                <a:solidFill>
                  <a:srgbClr val="00B050"/>
                </a:solidFill>
              </a:rPr>
              <a:t> care</a:t>
            </a:r>
          </a:p>
          <a:p>
            <a:pPr lvl="1"/>
            <a:r>
              <a:rPr lang="en-US" dirty="0">
                <a:solidFill>
                  <a:srgbClr val="00B050"/>
                </a:solidFill>
              </a:rPr>
              <a:t>relationships and team integration</a:t>
            </a:r>
          </a:p>
          <a:p>
            <a:endParaRPr lang="en-US" dirty="0"/>
          </a:p>
          <a:p>
            <a:endParaRPr lang="en-US" dirty="0"/>
          </a:p>
          <a:p>
            <a:endParaRPr lang="en-US" dirty="0"/>
          </a:p>
        </p:txBody>
      </p:sp>
    </p:spTree>
    <p:extLst>
      <p:ext uri="{BB962C8B-B14F-4D97-AF65-F5344CB8AC3E}">
        <p14:creationId xmlns:p14="http://schemas.microsoft.com/office/powerpoint/2010/main" val="192713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3869-9547-3E46-850C-9C5D39534D5B}"/>
              </a:ext>
            </a:extLst>
          </p:cNvPr>
          <p:cNvSpPr>
            <a:spLocks noGrp="1"/>
          </p:cNvSpPr>
          <p:nvPr>
            <p:ph type="title"/>
          </p:nvPr>
        </p:nvSpPr>
        <p:spPr/>
        <p:txBody>
          <a:bodyPr>
            <a:normAutofit fontScale="90000"/>
          </a:bodyPr>
          <a:lstStyle/>
          <a:p>
            <a:r>
              <a:rPr lang="en-US" sz="3000" b="1" dirty="0"/>
              <a:t>The road to recovery: learning from the pandemic</a:t>
            </a:r>
          </a:p>
        </p:txBody>
      </p:sp>
      <p:sp>
        <p:nvSpPr>
          <p:cNvPr id="3" name="Content Placeholder 2">
            <a:extLst>
              <a:ext uri="{FF2B5EF4-FFF2-40B4-BE49-F238E27FC236}">
                <a16:creationId xmlns:a16="http://schemas.microsoft.com/office/drawing/2014/main" id="{A20124A6-2086-9448-B688-B1BC0200E1E6}"/>
              </a:ext>
            </a:extLst>
          </p:cNvPr>
          <p:cNvSpPr>
            <a:spLocks noGrp="1"/>
          </p:cNvSpPr>
          <p:nvPr>
            <p:ph idx="1"/>
          </p:nvPr>
        </p:nvSpPr>
        <p:spPr/>
        <p:txBody>
          <a:bodyPr>
            <a:normAutofit lnSpcReduction="10000"/>
          </a:bodyPr>
          <a:lstStyle/>
          <a:p>
            <a:r>
              <a:rPr lang="en-US" dirty="0"/>
              <a:t>Community medicines access hubs &amp; ‘just-in-time’ medicines in the community in Wales</a:t>
            </a:r>
          </a:p>
          <a:p>
            <a:r>
              <a:rPr lang="en-US" dirty="0"/>
              <a:t>Increase in specialist support to community nursing services delivering palliative care (</a:t>
            </a:r>
            <a:r>
              <a:rPr lang="en-US" dirty="0" err="1"/>
              <a:t>Oluyase</a:t>
            </a:r>
            <a:r>
              <a:rPr lang="en-US" dirty="0"/>
              <a:t> et al 2021)</a:t>
            </a:r>
          </a:p>
          <a:p>
            <a:r>
              <a:rPr lang="en-GB" dirty="0"/>
              <a:t>Hampshire and Isle of Wight, SOPs enabled nurses and paramedics to administer palliative medicines in patients’ homes</a:t>
            </a:r>
            <a:endParaRPr lang="en-US" dirty="0"/>
          </a:p>
          <a:p>
            <a:r>
              <a:rPr lang="en-US" dirty="0"/>
              <a:t>Community nurses’ access to EPS facilitated</a:t>
            </a:r>
          </a:p>
          <a:p>
            <a:r>
              <a:rPr lang="en-US" dirty="0"/>
              <a:t>Greater number of community pharmacies stocking palliative care medicines</a:t>
            </a:r>
          </a:p>
          <a:p>
            <a:r>
              <a:rPr lang="en-US" dirty="0"/>
              <a:t>Increased inter-professional communication and collaboration through video</a:t>
            </a:r>
          </a:p>
          <a:p>
            <a:endParaRPr lang="en-US" dirty="0"/>
          </a:p>
          <a:p>
            <a:endParaRPr lang="en-US" dirty="0"/>
          </a:p>
        </p:txBody>
      </p:sp>
    </p:spTree>
    <p:extLst>
      <p:ext uri="{BB962C8B-B14F-4D97-AF65-F5344CB8AC3E}">
        <p14:creationId xmlns:p14="http://schemas.microsoft.com/office/powerpoint/2010/main" val="4186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9A59-2EF9-EE44-BC07-DD260D6028F7}"/>
              </a:ext>
            </a:extLst>
          </p:cNvPr>
          <p:cNvSpPr>
            <a:spLocks noGrp="1"/>
          </p:cNvSpPr>
          <p:nvPr>
            <p:ph type="ctrTitle"/>
          </p:nvPr>
        </p:nvSpPr>
        <p:spPr>
          <a:xfrm>
            <a:off x="1765920" y="1268760"/>
            <a:ext cx="5693680" cy="2018655"/>
          </a:xfrm>
        </p:spPr>
        <p:txBody>
          <a:bodyPr/>
          <a:lstStyle/>
          <a:p>
            <a:pPr algn="ctr"/>
            <a:br>
              <a:rPr lang="en-GB" sz="2800" dirty="0"/>
            </a:br>
            <a:br>
              <a:rPr lang="en-GB" sz="2800" dirty="0"/>
            </a:br>
            <a:r>
              <a:rPr lang="en-GB" sz="2800" dirty="0"/>
              <a:t>Prescribing and medicines management for palliative care in the community:</a:t>
            </a:r>
            <a:br>
              <a:rPr lang="en-GB" sz="2800" dirty="0"/>
            </a:br>
            <a:r>
              <a:rPr lang="en-GB" sz="2800" dirty="0"/>
              <a:t>using research and pandemic experiences to pave the road to recovery</a:t>
            </a:r>
            <a:endParaRPr lang="en-US" sz="2800" dirty="0"/>
          </a:p>
        </p:txBody>
      </p:sp>
      <p:sp>
        <p:nvSpPr>
          <p:cNvPr id="3" name="Subtitle 2">
            <a:extLst>
              <a:ext uri="{FF2B5EF4-FFF2-40B4-BE49-F238E27FC236}">
                <a16:creationId xmlns:a16="http://schemas.microsoft.com/office/drawing/2014/main" id="{520B0C60-608B-8447-8C2A-81333F15882D}"/>
              </a:ext>
            </a:extLst>
          </p:cNvPr>
          <p:cNvSpPr>
            <a:spLocks noGrp="1"/>
          </p:cNvSpPr>
          <p:nvPr>
            <p:ph type="subTitle" idx="1"/>
          </p:nvPr>
        </p:nvSpPr>
        <p:spPr>
          <a:xfrm>
            <a:off x="1763688" y="4105791"/>
            <a:ext cx="5688632" cy="1483449"/>
          </a:xfrm>
        </p:spPr>
        <p:txBody>
          <a:bodyPr/>
          <a:lstStyle/>
          <a:p>
            <a:endParaRPr lang="en-US" dirty="0"/>
          </a:p>
          <a:p>
            <a:endParaRPr lang="en-US" dirty="0"/>
          </a:p>
          <a:p>
            <a:pPr algn="ctr"/>
            <a:endParaRPr lang="en-US" dirty="0"/>
          </a:p>
          <a:p>
            <a:pPr algn="ctr"/>
            <a:endParaRPr lang="en-US" dirty="0"/>
          </a:p>
          <a:p>
            <a:pPr algn="ctr"/>
            <a:endParaRPr lang="en-US" dirty="0"/>
          </a:p>
          <a:p>
            <a:pPr algn="ctr"/>
            <a:r>
              <a:rPr lang="en-US" dirty="0"/>
              <a:t>Professor Sue Latter</a:t>
            </a:r>
          </a:p>
          <a:p>
            <a:pPr algn="ctr"/>
            <a:r>
              <a:rPr lang="en-US" dirty="0"/>
              <a:t>School of Health Sciences</a:t>
            </a:r>
          </a:p>
          <a:p>
            <a:pPr algn="ctr"/>
            <a:r>
              <a:rPr lang="en-US" dirty="0"/>
              <a:t>University of Southampton</a:t>
            </a:r>
          </a:p>
          <a:p>
            <a:endParaRPr lang="en-US" dirty="0"/>
          </a:p>
          <a:p>
            <a:endParaRPr lang="en-US" dirty="0"/>
          </a:p>
          <a:p>
            <a:endParaRPr lang="en-US" dirty="0"/>
          </a:p>
          <a:p>
            <a:endParaRPr lang="en-US" dirty="0"/>
          </a:p>
        </p:txBody>
      </p:sp>
      <p:sp>
        <p:nvSpPr>
          <p:cNvPr id="4" name="Text Placeholder 3">
            <a:extLst>
              <a:ext uri="{FF2B5EF4-FFF2-40B4-BE49-F238E27FC236}">
                <a16:creationId xmlns:a16="http://schemas.microsoft.com/office/drawing/2014/main" id="{62C7D313-9D67-8945-B934-D01AC395DF71}"/>
              </a:ext>
            </a:extLst>
          </p:cNvPr>
          <p:cNvSpPr>
            <a:spLocks noGrp="1"/>
          </p:cNvSpPr>
          <p:nvPr>
            <p:ph type="body" sz="quarter" idx="10"/>
          </p:nvPr>
        </p:nvSpPr>
        <p:spPr>
          <a:xfrm>
            <a:off x="1763688" y="4456541"/>
            <a:ext cx="5400600" cy="1204708"/>
          </a:xfrm>
        </p:spPr>
        <p:txBody>
          <a:bodyPr/>
          <a:lstStyle/>
          <a:p>
            <a:endParaRPr lang="en-US" dirty="0"/>
          </a:p>
          <a:p>
            <a:endParaRPr lang="en-US" dirty="0"/>
          </a:p>
          <a:p>
            <a:pPr algn="ctr"/>
            <a:endParaRPr lang="en-US" dirty="0"/>
          </a:p>
          <a:p>
            <a:endParaRPr lang="en-US" dirty="0"/>
          </a:p>
        </p:txBody>
      </p:sp>
    </p:spTree>
    <p:extLst>
      <p:ext uri="{BB962C8B-B14F-4D97-AF65-F5344CB8AC3E}">
        <p14:creationId xmlns:p14="http://schemas.microsoft.com/office/powerpoint/2010/main" val="17680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E89D-A894-CD40-A000-C62A86371CBD}"/>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794F762A-83C4-7D4F-B754-D1206C84CDD7}"/>
              </a:ext>
            </a:extLst>
          </p:cNvPr>
          <p:cNvSpPr>
            <a:spLocks noGrp="1"/>
          </p:cNvSpPr>
          <p:nvPr>
            <p:ph idx="1"/>
          </p:nvPr>
        </p:nvSpPr>
        <p:spPr/>
        <p:txBody>
          <a:bodyPr/>
          <a:lstStyle/>
          <a:p>
            <a:r>
              <a:rPr lang="en-US" dirty="0"/>
              <a:t>Palliative care in the community is an area where prescribers can make a great difference to quality of life and health care costs</a:t>
            </a:r>
          </a:p>
          <a:p>
            <a:r>
              <a:rPr lang="en-US" dirty="0"/>
              <a:t>Patient needs and the prescriber role have been outlined</a:t>
            </a:r>
          </a:p>
          <a:p>
            <a:r>
              <a:rPr lang="en-US" dirty="0"/>
              <a:t>Current problems with practice have been highlighted</a:t>
            </a:r>
          </a:p>
          <a:p>
            <a:r>
              <a:rPr lang="en-US" dirty="0"/>
              <a:t>Both research and pandemic-related innovations offer solutions for paving the road to recovery.</a:t>
            </a:r>
          </a:p>
          <a:p>
            <a:pPr marL="0" indent="0">
              <a:buNone/>
            </a:pPr>
            <a:endParaRPr lang="en-US" dirty="0"/>
          </a:p>
        </p:txBody>
      </p:sp>
    </p:spTree>
    <p:extLst>
      <p:ext uri="{BB962C8B-B14F-4D97-AF65-F5344CB8AC3E}">
        <p14:creationId xmlns:p14="http://schemas.microsoft.com/office/powerpoint/2010/main" val="2512903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D69EE-C165-5647-8B73-B6E51B9559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8CC16E-A9CA-8F40-AE7A-B822C84D7172}"/>
              </a:ext>
            </a:extLst>
          </p:cNvPr>
          <p:cNvSpPr>
            <a:spLocks noGrp="1"/>
          </p:cNvSpPr>
          <p:nvPr>
            <p:ph idx="1"/>
          </p:nvPr>
        </p:nvSpPr>
        <p:spPr/>
        <p:txBody>
          <a:bodyPr/>
          <a:lstStyle/>
          <a:p>
            <a:pPr algn="ctr"/>
            <a:endParaRPr lang="en-US" dirty="0"/>
          </a:p>
          <a:p>
            <a:pPr algn="ctr"/>
            <a:endParaRPr lang="en-US" dirty="0"/>
          </a:p>
          <a:p>
            <a:pPr marL="0" indent="0" algn="ctr">
              <a:buNone/>
            </a:pPr>
            <a:r>
              <a:rPr lang="en-US" sz="3300" dirty="0"/>
              <a:t>Thank you.</a:t>
            </a:r>
          </a:p>
        </p:txBody>
      </p:sp>
    </p:spTree>
    <p:extLst>
      <p:ext uri="{BB962C8B-B14F-4D97-AF65-F5344CB8AC3E}">
        <p14:creationId xmlns:p14="http://schemas.microsoft.com/office/powerpoint/2010/main" val="3245303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0D3C73-645F-1B4C-8A26-DAD6A523C630}"/>
              </a:ext>
            </a:extLst>
          </p:cNvPr>
          <p:cNvSpPr>
            <a:spLocks noGrp="1"/>
          </p:cNvSpPr>
          <p:nvPr>
            <p:ph sz="quarter" idx="11"/>
          </p:nvPr>
        </p:nvSpPr>
        <p:spPr/>
        <p:txBody>
          <a:bodyPr/>
          <a:lstStyle/>
          <a:p>
            <a:endParaRPr lang="en-US"/>
          </a:p>
        </p:txBody>
      </p:sp>
    </p:spTree>
    <p:extLst>
      <p:ext uri="{BB962C8B-B14F-4D97-AF65-F5344CB8AC3E}">
        <p14:creationId xmlns:p14="http://schemas.microsoft.com/office/powerpoint/2010/main" val="269787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38E9E-E9EE-FE4F-9AB8-29E46BBB94AB}"/>
              </a:ext>
            </a:extLst>
          </p:cNvPr>
          <p:cNvSpPr>
            <a:spLocks noGrp="1"/>
          </p:cNvSpPr>
          <p:nvPr>
            <p:ph type="title"/>
          </p:nvPr>
        </p:nvSpPr>
        <p:spPr/>
        <p:txBody>
          <a:bodyPr/>
          <a:lstStyle/>
          <a:p>
            <a:r>
              <a:rPr lang="en-US" b="1" dirty="0"/>
              <a:t>The context</a:t>
            </a:r>
          </a:p>
        </p:txBody>
      </p:sp>
      <p:sp>
        <p:nvSpPr>
          <p:cNvPr id="3" name="Content Placeholder 2">
            <a:extLst>
              <a:ext uri="{FF2B5EF4-FFF2-40B4-BE49-F238E27FC236}">
                <a16:creationId xmlns:a16="http://schemas.microsoft.com/office/drawing/2014/main" id="{8D680197-6B66-5A43-B69B-3904E57C5DCB}"/>
              </a:ext>
            </a:extLst>
          </p:cNvPr>
          <p:cNvSpPr>
            <a:spLocks noGrp="1"/>
          </p:cNvSpPr>
          <p:nvPr>
            <p:ph idx="1"/>
          </p:nvPr>
        </p:nvSpPr>
        <p:spPr/>
        <p:txBody>
          <a:bodyPr/>
          <a:lstStyle/>
          <a:p>
            <a:pPr marL="0" indent="0">
              <a:buNone/>
            </a:pPr>
            <a:r>
              <a:rPr lang="en-US" dirty="0"/>
              <a:t>In England, more than 500,000 people die each year and many are living with a life expectancy of less than 1 year (NHS England 2021)</a:t>
            </a:r>
          </a:p>
          <a:p>
            <a:pPr marL="0" indent="0">
              <a:buNone/>
            </a:pPr>
            <a:endParaRPr lang="en-US" dirty="0"/>
          </a:p>
          <a:p>
            <a:pPr marL="0" indent="0">
              <a:buNone/>
            </a:pPr>
            <a:r>
              <a:rPr lang="en-US" dirty="0"/>
              <a:t>During Covid-19, evidence suggests the proportion of people wishing to die at home increased (</a:t>
            </a:r>
            <a:r>
              <a:rPr lang="en-US" dirty="0" err="1"/>
              <a:t>Oluyase</a:t>
            </a:r>
            <a:r>
              <a:rPr lang="en-US" dirty="0"/>
              <a:t> et al 2021) </a:t>
            </a:r>
          </a:p>
          <a:p>
            <a:pPr marL="0" indent="0">
              <a:buNone/>
            </a:pPr>
            <a:endParaRPr lang="en-US" dirty="0"/>
          </a:p>
          <a:p>
            <a:pPr marL="0" indent="0">
              <a:buNone/>
            </a:pPr>
            <a:r>
              <a:rPr lang="en-US" dirty="0"/>
              <a:t>An ageing population, living longer with multiple long term conditions, means the number of people at end-of-life will increase by 25% in the next 20 years (</a:t>
            </a:r>
            <a:r>
              <a:rPr lang="en-US" dirty="0" err="1"/>
              <a:t>Etkind</a:t>
            </a:r>
            <a:r>
              <a:rPr lang="en-US" dirty="0"/>
              <a:t> et al 2017)</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517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F951-2EDB-EA42-BD58-A148B5F0767E}"/>
              </a:ext>
            </a:extLst>
          </p:cNvPr>
          <p:cNvSpPr>
            <a:spLocks noGrp="1"/>
          </p:cNvSpPr>
          <p:nvPr>
            <p:ph type="title"/>
          </p:nvPr>
        </p:nvSpPr>
        <p:spPr/>
        <p:txBody>
          <a:bodyPr>
            <a:normAutofit fontScale="90000"/>
          </a:bodyPr>
          <a:lstStyle/>
          <a:p>
            <a:r>
              <a:rPr lang="en-GB" sz="2700" b="1" dirty="0"/>
              <a:t>Community-based end of life care plays a critical role </a:t>
            </a:r>
            <a:br>
              <a:rPr lang="en-GB" dirty="0"/>
            </a:br>
            <a:endParaRPr lang="en-US" dirty="0"/>
          </a:p>
        </p:txBody>
      </p:sp>
      <p:sp>
        <p:nvSpPr>
          <p:cNvPr id="3" name="Content Placeholder 2">
            <a:extLst>
              <a:ext uri="{FF2B5EF4-FFF2-40B4-BE49-F238E27FC236}">
                <a16:creationId xmlns:a16="http://schemas.microsoft.com/office/drawing/2014/main" id="{9E731476-C410-8C4B-9BE2-4BA5C53BD4DA}"/>
              </a:ext>
            </a:extLst>
          </p:cNvPr>
          <p:cNvSpPr>
            <a:spLocks noGrp="1"/>
          </p:cNvSpPr>
          <p:nvPr>
            <p:ph idx="1"/>
          </p:nvPr>
        </p:nvSpPr>
        <p:spPr>
          <a:xfrm>
            <a:off x="628650" y="1828159"/>
            <a:ext cx="7886700" cy="3661814"/>
          </a:xfrm>
        </p:spPr>
        <p:txBody>
          <a:bodyPr>
            <a:normAutofit fontScale="92500" lnSpcReduction="20000"/>
          </a:bodyPr>
          <a:lstStyle/>
          <a:p>
            <a:r>
              <a:rPr lang="en-GB" dirty="0"/>
              <a:t>One of the few interventions effective in reducing emergency and acute care, largely through preventing avoidable emergency admissions. </a:t>
            </a:r>
          </a:p>
          <a:p>
            <a:r>
              <a:rPr lang="en-GB" dirty="0"/>
              <a:t>In England there were over 1.5m Emergency Admissions for people in the last year of life in 2016, accounting for 9 million days spent in hospital at a cost of £2bn to the NHS (Marie Curie 2018)</a:t>
            </a:r>
          </a:p>
          <a:p>
            <a:r>
              <a:rPr lang="en-GB" dirty="0"/>
              <a:t>Emergency admissions for people approaching the end of life are increasing (</a:t>
            </a:r>
            <a:r>
              <a:rPr lang="en-GB" dirty="0" err="1"/>
              <a:t>Sleeman</a:t>
            </a:r>
            <a:r>
              <a:rPr lang="en-GB" dirty="0"/>
              <a:t> et al 2018)</a:t>
            </a:r>
          </a:p>
          <a:p>
            <a:r>
              <a:rPr lang="en-GB" dirty="0"/>
              <a:t>High quality palliative care could result in 60,000 fewer deaths in hospital, saving over £180 million each year (End of Life Care Coalition 2019)</a:t>
            </a:r>
          </a:p>
          <a:p>
            <a:endParaRPr lang="en-US" dirty="0"/>
          </a:p>
        </p:txBody>
      </p:sp>
    </p:spTree>
    <p:extLst>
      <p:ext uri="{BB962C8B-B14F-4D97-AF65-F5344CB8AC3E}">
        <p14:creationId xmlns:p14="http://schemas.microsoft.com/office/powerpoint/2010/main" val="322377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67479-6B75-9546-921B-EAEEB2417DEA}"/>
              </a:ext>
            </a:extLst>
          </p:cNvPr>
          <p:cNvSpPr>
            <a:spLocks noGrp="1"/>
          </p:cNvSpPr>
          <p:nvPr>
            <p:ph type="title"/>
          </p:nvPr>
        </p:nvSpPr>
        <p:spPr/>
        <p:txBody>
          <a:bodyPr/>
          <a:lstStyle/>
          <a:p>
            <a:r>
              <a:rPr lang="en-US" b="1" dirty="0"/>
              <a:t>The context: medicines use</a:t>
            </a:r>
          </a:p>
        </p:txBody>
      </p:sp>
      <p:sp>
        <p:nvSpPr>
          <p:cNvPr id="3" name="Content Placeholder 2">
            <a:extLst>
              <a:ext uri="{FF2B5EF4-FFF2-40B4-BE49-F238E27FC236}">
                <a16:creationId xmlns:a16="http://schemas.microsoft.com/office/drawing/2014/main" id="{0E2D924F-537D-8E40-9F97-8C2CCC53D5B1}"/>
              </a:ext>
            </a:extLst>
          </p:cNvPr>
          <p:cNvSpPr>
            <a:spLocks noGrp="1"/>
          </p:cNvSpPr>
          <p:nvPr>
            <p:ph idx="1"/>
          </p:nvPr>
        </p:nvSpPr>
        <p:spPr/>
        <p:txBody>
          <a:bodyPr/>
          <a:lstStyle/>
          <a:p>
            <a:r>
              <a:rPr lang="en-US" dirty="0"/>
              <a:t>Critical for managing symptoms at home</a:t>
            </a:r>
          </a:p>
          <a:p>
            <a:endParaRPr lang="en-US" dirty="0"/>
          </a:p>
          <a:p>
            <a:r>
              <a:rPr lang="en-US" dirty="0"/>
              <a:t>Prevent use of unplanned and emergency services</a:t>
            </a:r>
          </a:p>
          <a:p>
            <a:endParaRPr lang="en-US" dirty="0"/>
          </a:p>
          <a:p>
            <a:r>
              <a:rPr lang="en-US" dirty="0"/>
              <a:t>Rapid symptom escalation and change</a:t>
            </a:r>
          </a:p>
          <a:p>
            <a:endParaRPr lang="en-US" dirty="0"/>
          </a:p>
          <a:p>
            <a:r>
              <a:rPr lang="en-US" dirty="0"/>
              <a:t>Patient and </a:t>
            </a:r>
            <a:r>
              <a:rPr lang="en-US" dirty="0" err="1"/>
              <a:t>carer</a:t>
            </a:r>
            <a:r>
              <a:rPr lang="en-US" dirty="0"/>
              <a:t> emotional and physical vulnerability</a:t>
            </a:r>
          </a:p>
        </p:txBody>
      </p:sp>
    </p:spTree>
    <p:extLst>
      <p:ext uri="{BB962C8B-B14F-4D97-AF65-F5344CB8AC3E}">
        <p14:creationId xmlns:p14="http://schemas.microsoft.com/office/powerpoint/2010/main" val="184078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668A-9925-2646-A5BE-01B89F12E182}"/>
              </a:ext>
            </a:extLst>
          </p:cNvPr>
          <p:cNvSpPr>
            <a:spLocks noGrp="1"/>
          </p:cNvSpPr>
          <p:nvPr>
            <p:ph type="title"/>
          </p:nvPr>
        </p:nvSpPr>
        <p:spPr/>
        <p:txBody>
          <a:bodyPr/>
          <a:lstStyle/>
          <a:p>
            <a:r>
              <a:rPr lang="en-US" b="1" dirty="0"/>
              <a:t>The context: patient and family needs</a:t>
            </a:r>
          </a:p>
        </p:txBody>
      </p:sp>
      <p:sp>
        <p:nvSpPr>
          <p:cNvPr id="3" name="Content Placeholder 2">
            <a:extLst>
              <a:ext uri="{FF2B5EF4-FFF2-40B4-BE49-F238E27FC236}">
                <a16:creationId xmlns:a16="http://schemas.microsoft.com/office/drawing/2014/main" id="{4915D0CC-27D1-4245-9537-9C65963C8C91}"/>
              </a:ext>
            </a:extLst>
          </p:cNvPr>
          <p:cNvSpPr>
            <a:spLocks noGrp="1"/>
          </p:cNvSpPr>
          <p:nvPr>
            <p:ph idx="1"/>
          </p:nvPr>
        </p:nvSpPr>
        <p:spPr/>
        <p:txBody>
          <a:bodyPr>
            <a:normAutofit/>
          </a:bodyPr>
          <a:lstStyle/>
          <a:p>
            <a:r>
              <a:rPr lang="en-US" dirty="0"/>
              <a:t>Rapid access to specialist advice about medicines 24/7</a:t>
            </a:r>
          </a:p>
          <a:p>
            <a:endParaRPr lang="en-US" dirty="0"/>
          </a:p>
          <a:p>
            <a:r>
              <a:rPr lang="en-US" dirty="0"/>
              <a:t>Rapid access to prescribing and dispensing 24/7</a:t>
            </a:r>
          </a:p>
          <a:p>
            <a:pPr marL="0" indent="0">
              <a:buNone/>
            </a:pPr>
            <a:r>
              <a:rPr lang="en-US" sz="1350" dirty="0"/>
              <a:t>       (National Palliative and End of Life Partnership 2021)</a:t>
            </a:r>
          </a:p>
          <a:p>
            <a:pPr marL="0" indent="0">
              <a:buNone/>
            </a:pPr>
            <a:endParaRPr lang="en-US" dirty="0"/>
          </a:p>
          <a:p>
            <a:r>
              <a:rPr lang="en-US" dirty="0"/>
              <a:t>Minimal effort involved in getting medicines into the home</a:t>
            </a:r>
          </a:p>
          <a:p>
            <a:endParaRPr lang="en-US" dirty="0"/>
          </a:p>
          <a:p>
            <a:r>
              <a:rPr lang="en-US" dirty="0"/>
              <a:t>Medicines information, understanding and an ability to fulfil desire to self-manage medicines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10339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The role of prescribers</a:t>
            </a:r>
            <a:endParaRPr lang="en-US" sz="1350" b="1" dirty="0">
              <a:solidFill>
                <a:schemeClr val="accent5"/>
              </a:solidFill>
            </a:endParaRPr>
          </a:p>
        </p:txBody>
      </p:sp>
      <p:sp>
        <p:nvSpPr>
          <p:cNvPr id="8" name="Text Placeholder 7"/>
          <p:cNvSpPr>
            <a:spLocks noGrp="1"/>
          </p:cNvSpPr>
          <p:nvPr>
            <p:ph type="body" sz="quarter" idx="10"/>
          </p:nvPr>
        </p:nvSpPr>
        <p:spPr/>
        <p:txBody>
          <a:bodyPr>
            <a:normAutofit/>
          </a:bodyPr>
          <a:lstStyle/>
          <a:p>
            <a:pPr marL="514350"/>
            <a:r>
              <a:rPr lang="en-GB" sz="2400" dirty="0"/>
              <a:t>Better symptom control through timely access to medicines in-hours and out-of-hours in the patient’s home</a:t>
            </a:r>
          </a:p>
          <a:p>
            <a:r>
              <a:rPr lang="en-GB" sz="2400" dirty="0"/>
              <a:t>  Anticipatory prescribing - in the broadest sense</a:t>
            </a:r>
          </a:p>
          <a:p>
            <a:r>
              <a:rPr lang="en-GB" sz="2400" dirty="0"/>
              <a:t>  Being a prescriber is not just about prescribing    medicines</a:t>
            </a:r>
          </a:p>
          <a:p>
            <a:pPr marL="685800" lvl="1"/>
            <a:r>
              <a:rPr lang="en-GB" sz="2250" dirty="0"/>
              <a:t>Check beliefs; give information &amp; advice</a:t>
            </a:r>
          </a:p>
          <a:p>
            <a:pPr marL="685800" lvl="1"/>
            <a:r>
              <a:rPr lang="en-GB" sz="2250" dirty="0"/>
              <a:t>Signpost to services</a:t>
            </a:r>
          </a:p>
          <a:p>
            <a:r>
              <a:rPr lang="en-GB" sz="2400" dirty="0"/>
              <a:t>De-prescribing might be important</a:t>
            </a:r>
          </a:p>
          <a:p>
            <a:endParaRPr lang="en-GB" sz="2400" dirty="0"/>
          </a:p>
        </p:txBody>
      </p:sp>
    </p:spTree>
    <p:extLst>
      <p:ext uri="{BB962C8B-B14F-4D97-AF65-F5344CB8AC3E}">
        <p14:creationId xmlns:p14="http://schemas.microsoft.com/office/powerpoint/2010/main" val="116503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D671-3FC2-8C4A-9A51-B519D06588A9}"/>
              </a:ext>
            </a:extLst>
          </p:cNvPr>
          <p:cNvSpPr>
            <a:spLocks noGrp="1"/>
          </p:cNvSpPr>
          <p:nvPr>
            <p:ph type="title"/>
          </p:nvPr>
        </p:nvSpPr>
        <p:spPr/>
        <p:txBody>
          <a:bodyPr>
            <a:normAutofit/>
          </a:bodyPr>
          <a:lstStyle/>
          <a:p>
            <a:r>
              <a:rPr lang="en-US" sz="2700" b="1" dirty="0"/>
              <a:t>Problems: for patients and </a:t>
            </a:r>
            <a:r>
              <a:rPr lang="en-US" sz="2700" b="1" dirty="0" err="1"/>
              <a:t>carers</a:t>
            </a:r>
            <a:endParaRPr lang="en-US" sz="2700" b="1" dirty="0"/>
          </a:p>
        </p:txBody>
      </p:sp>
      <p:sp>
        <p:nvSpPr>
          <p:cNvPr id="3" name="Content Placeholder 2">
            <a:extLst>
              <a:ext uri="{FF2B5EF4-FFF2-40B4-BE49-F238E27FC236}">
                <a16:creationId xmlns:a16="http://schemas.microsoft.com/office/drawing/2014/main" id="{CBD160D5-3AA7-F941-AB5E-80F127849F4A}"/>
              </a:ext>
            </a:extLst>
          </p:cNvPr>
          <p:cNvSpPr>
            <a:spLocks noGrp="1"/>
          </p:cNvSpPr>
          <p:nvPr>
            <p:ph idx="1"/>
          </p:nvPr>
        </p:nvSpPr>
        <p:spPr>
          <a:xfrm>
            <a:off x="628650" y="1844824"/>
            <a:ext cx="7886700" cy="3882082"/>
          </a:xfrm>
        </p:spPr>
        <p:txBody>
          <a:bodyPr>
            <a:normAutofit fontScale="25000" lnSpcReduction="20000"/>
          </a:bodyPr>
          <a:lstStyle/>
          <a:p>
            <a:r>
              <a:rPr lang="en-US" sz="7200" dirty="0"/>
              <a:t>Obtaining medicines can be time-consuming and burdensome for patients and </a:t>
            </a:r>
            <a:r>
              <a:rPr lang="en-US" sz="7200" dirty="0" err="1"/>
              <a:t>carers</a:t>
            </a:r>
            <a:r>
              <a:rPr lang="en-US" sz="7200" dirty="0"/>
              <a:t> (</a:t>
            </a:r>
            <a:r>
              <a:rPr lang="en-US" sz="7200" dirty="0" err="1"/>
              <a:t>Campling</a:t>
            </a:r>
            <a:r>
              <a:rPr lang="en-US" sz="7200" dirty="0"/>
              <a:t> et al 2017) </a:t>
            </a:r>
          </a:p>
          <a:p>
            <a:endParaRPr lang="en-US" sz="7200" dirty="0"/>
          </a:p>
          <a:p>
            <a:r>
              <a:rPr lang="en-US" sz="7200" dirty="0"/>
              <a:t>Accessing medicines out-of-hours can be difficult (Kuruvilla et al 2018)</a:t>
            </a:r>
          </a:p>
          <a:p>
            <a:endParaRPr lang="en-US" sz="7200" dirty="0"/>
          </a:p>
          <a:p>
            <a:r>
              <a:rPr lang="en-US" sz="7200" dirty="0"/>
              <a:t>Information and support needs for a medication management role are often unmet (Payne et al 2015; Wilson et al 2018)</a:t>
            </a:r>
          </a:p>
          <a:p>
            <a:endParaRPr lang="en-US" sz="7200" dirty="0"/>
          </a:p>
          <a:p>
            <a:r>
              <a:rPr lang="en-US" sz="7200" dirty="0"/>
              <a:t>More than half of OOH community palliative care patient safety incidents were medication-related; including timely access, timely advice and inefficient communication (Williams et al 2019)</a:t>
            </a:r>
          </a:p>
          <a:p>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99645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071C-969B-3646-B311-FC9343BDEA2D}"/>
              </a:ext>
            </a:extLst>
          </p:cNvPr>
          <p:cNvSpPr>
            <a:spLocks noGrp="1"/>
          </p:cNvSpPr>
          <p:nvPr>
            <p:ph type="title"/>
          </p:nvPr>
        </p:nvSpPr>
        <p:spPr/>
        <p:txBody>
          <a:bodyPr/>
          <a:lstStyle/>
          <a:p>
            <a:r>
              <a:rPr lang="en-US" b="1" dirty="0"/>
              <a:t>The medicines problem: out-of-hours</a:t>
            </a:r>
            <a:endParaRPr lang="en-US" dirty="0"/>
          </a:p>
        </p:txBody>
      </p:sp>
      <p:sp>
        <p:nvSpPr>
          <p:cNvPr id="3" name="Content Placeholder 2">
            <a:extLst>
              <a:ext uri="{FF2B5EF4-FFF2-40B4-BE49-F238E27FC236}">
                <a16:creationId xmlns:a16="http://schemas.microsoft.com/office/drawing/2014/main" id="{676128DC-560D-404D-834E-01B1FF68B0F1}"/>
              </a:ext>
            </a:extLst>
          </p:cNvPr>
          <p:cNvSpPr>
            <a:spLocks noGrp="1"/>
          </p:cNvSpPr>
          <p:nvPr>
            <p:ph idx="1"/>
          </p:nvPr>
        </p:nvSpPr>
        <p:spPr/>
        <p:txBody>
          <a:bodyPr>
            <a:normAutofit fontScale="92500" lnSpcReduction="10000"/>
          </a:bodyPr>
          <a:lstStyle/>
          <a:p>
            <a:pPr marL="0" indent="0">
              <a:buNone/>
            </a:pPr>
            <a:r>
              <a:rPr lang="en-GB" dirty="0"/>
              <a:t>Patient assessed as being in last few hours of life was prescribed morphine sulphate injection.</a:t>
            </a:r>
          </a:p>
          <a:p>
            <a:pPr marL="0" indent="0">
              <a:buNone/>
            </a:pPr>
            <a:r>
              <a:rPr lang="en-GB" dirty="0"/>
              <a:t>Primary-Care Trust has ‘End of Life Care (EOLC) Medication’ scheme in place, whereby pharmacy is paid to always keep agreed list of medication in stock. Patient’s relative phoned the pharmacy but was told it was not in stock. DN then phoned. He was also told not in stock. Spent several hours trying to obtain medication – eventually did so from another pharmacy. Further enquiry on Monday revealed that pharmacy in question did have the medication in stock but have internal policy of not dispensing controlled drugs at weekend except under the EOLC scheme and did not identify that this is a palliative care patient.</a:t>
            </a:r>
          </a:p>
          <a:p>
            <a:endParaRPr lang="en-GB" dirty="0"/>
          </a:p>
          <a:p>
            <a:pPr marL="0" indent="0">
              <a:buNone/>
            </a:pPr>
            <a:r>
              <a:rPr lang="en-GB" dirty="0"/>
              <a:t>Williams et al (2018)</a:t>
            </a:r>
          </a:p>
          <a:p>
            <a:endParaRPr lang="en-US" dirty="0"/>
          </a:p>
        </p:txBody>
      </p:sp>
    </p:spTree>
    <p:extLst>
      <p:ext uri="{BB962C8B-B14F-4D97-AF65-F5344CB8AC3E}">
        <p14:creationId xmlns:p14="http://schemas.microsoft.com/office/powerpoint/2010/main" val="3579297532"/>
      </p:ext>
    </p:extLst>
  </p:cSld>
  <p:clrMapOvr>
    <a:masterClrMapping/>
  </p:clrMapOvr>
</p:sld>
</file>

<file path=ppt/theme/theme1.xml><?xml version="1.0" encoding="utf-8"?>
<a:theme xmlns:a="http://schemas.openxmlformats.org/drawingml/2006/main" name="UoS_Powerpoint_template">
  <a:themeElements>
    <a:clrScheme name="Rich Black">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74C9E5"/>
      </a:hlink>
      <a:folHlink>
        <a:srgbClr val="D5007F"/>
      </a:folHlink>
    </a:clrScheme>
    <a:fontScheme name="Custom 1">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EF5CDD70-0925-4A44-A3DE-AA703B7CCF51}" vid="{5F3E450F-BECE-C944-B671-2A130BB309D9}"/>
    </a:ext>
  </a:extLst>
</a:theme>
</file>

<file path=ppt/theme/theme2.xml><?xml version="1.0" encoding="utf-8"?>
<a:theme xmlns:a="http://schemas.openxmlformats.org/drawingml/2006/main" name="Title and content">
  <a:themeElements>
    <a:clrScheme name="Custom 1">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005C83"/>
      </a:hlink>
      <a:folHlink>
        <a:srgbClr val="495961"/>
      </a:folHlink>
    </a:clrScheme>
    <a:fontScheme name="UoS Powerpoint Fonts">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EF5CDD70-0925-4A44-A3DE-AA703B7CCF51}" vid="{BFEF3F64-75DE-F74B-BE0F-8665550AB44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UoS_Powerpoint_template</Template>
  <TotalTime>1363</TotalTime>
  <Words>2036</Words>
  <Application>Microsoft Office PowerPoint</Application>
  <PresentationFormat>On-screen Show (4:3)</PresentationFormat>
  <Paragraphs>183</Paragraphs>
  <Slides>22</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Lucida Sans</vt:lpstr>
      <vt:lpstr>UoS_Powerpoint_template</vt:lpstr>
      <vt:lpstr>Title and content</vt:lpstr>
      <vt:lpstr>PowerPoint Presentation</vt:lpstr>
      <vt:lpstr>  Prescribing and medicines management for palliative care in the community: using research and pandemic experiences to pave the road to recovery</vt:lpstr>
      <vt:lpstr>The context</vt:lpstr>
      <vt:lpstr>Community-based end of life care plays a critical role  </vt:lpstr>
      <vt:lpstr>The context: medicines use</vt:lpstr>
      <vt:lpstr>The context: patient and family needs</vt:lpstr>
      <vt:lpstr>The role of prescribers</vt:lpstr>
      <vt:lpstr>Problems: for patients and carers</vt:lpstr>
      <vt:lpstr>The medicines problem: out-of-hours</vt:lpstr>
      <vt:lpstr>Problems: for health professionals</vt:lpstr>
      <vt:lpstr>The road to recovery</vt:lpstr>
      <vt:lpstr>The road to recovery</vt:lpstr>
      <vt:lpstr>Anticipatory prescribing</vt:lpstr>
      <vt:lpstr>The road to recovery</vt:lpstr>
      <vt:lpstr>Beliefs and knowledge</vt:lpstr>
      <vt:lpstr>The road to recovery</vt:lpstr>
      <vt:lpstr>Self-management</vt:lpstr>
      <vt:lpstr>The road to recovery</vt:lpstr>
      <vt:lpstr>The road to recovery: learning from the pandemic</vt:lpstr>
      <vt:lpstr>Summary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Latter</dc:creator>
  <cp:lastModifiedBy>Jo Stuttle</cp:lastModifiedBy>
  <cp:revision>2</cp:revision>
  <dcterms:created xsi:type="dcterms:W3CDTF">2021-11-09T14:00:00Z</dcterms:created>
  <dcterms:modified xsi:type="dcterms:W3CDTF">2021-11-10T12:55:59Z</dcterms:modified>
</cp:coreProperties>
</file>